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6" r:id="rId4"/>
    <p:sldId id="258" r:id="rId5"/>
    <p:sldId id="270" r:id="rId6"/>
    <p:sldId id="271" r:id="rId7"/>
    <p:sldId id="272" r:id="rId8"/>
    <p:sldId id="273" r:id="rId9"/>
    <p:sldId id="274" r:id="rId10"/>
    <p:sldId id="275" r:id="rId11"/>
    <p:sldId id="277" r:id="rId12"/>
    <p:sldId id="269" r:id="rId13"/>
    <p:sldId id="278" r:id="rId14"/>
    <p:sldId id="280" r:id="rId15"/>
    <p:sldId id="279" r:id="rId16"/>
  </p:sldIdLst>
  <p:sldSz cx="9144000" cy="6858000" type="screen4x3"/>
  <p:notesSz cx="6858000" cy="9144000"/>
  <p:embeddedFontLst>
    <p:embeddedFont>
      <p:font typeface="나눔고딕OTF" panose="020D0604000000000000" pitchFamily="34" charset="-127"/>
      <p:regular r:id="rId18"/>
      <p:bold r:id="rId19"/>
    </p:embeddedFont>
    <p:embeddedFont>
      <p:font typeface="나눔고딕OTF ExtraBold" panose="020D0904000000000000" pitchFamily="34" charset="-127"/>
      <p:bold r:id="rId20"/>
    </p:embeddedFont>
    <p:embeddedFont>
      <p:font typeface="나눔스퀘어 네오 OTF Heavy" panose="00000A00000000000000" pitchFamily="50" charset="-127"/>
      <p:bold r:id="rId21"/>
    </p:embeddedFont>
    <p:embeddedFont>
      <p:font typeface="나눔스퀘어OTF Bold" panose="020B0600000101010101" pitchFamily="34" charset="-127"/>
      <p:bold r:id="rId22"/>
    </p:embeddedFont>
    <p:embeddedFont>
      <p:font typeface="나눔고딕 ExtraBold" panose="020D0904000000000000" pitchFamily="50" charset="-127"/>
      <p:bold r:id="rId23"/>
    </p:embeddedFont>
    <p:embeddedFont>
      <p:font typeface="나눔스퀘어" panose="020B0600000101010101" pitchFamily="50" charset="-127"/>
      <p:regular r:id="rId24"/>
    </p:embeddedFont>
    <p:embeddedFont>
      <p:font typeface="나눔스퀘어 네오 Heavy" panose="00000A00000000000000" pitchFamily="2" charset="-127"/>
      <p:bold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121"/>
    <a:srgbClr val="E1251B"/>
    <a:srgbClr val="FFEEDD"/>
    <a:srgbClr val="DDDDDD"/>
    <a:srgbClr val="EA5B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80" autoAdjust="0"/>
    <p:restoredTop sz="98492" autoAdjust="0"/>
  </p:normalViewPr>
  <p:slideViewPr>
    <p:cSldViewPr>
      <p:cViewPr varScale="1">
        <p:scale>
          <a:sx n="144" d="100"/>
          <a:sy n="144" d="100"/>
        </p:scale>
        <p:origin x="126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AB8CA6-D3B9-41DE-A4E7-34BB179313C0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3081D2-E47F-47ED-AA57-4566D375AC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161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081D2-E47F-47ED-AA57-4566D375AC6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683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81D2-E47F-47ED-AA57-4566D375AC6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678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81D2-E47F-47ED-AA57-4566D375AC6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678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1DE19-0EFC-46BC-85A0-5DABB64B2A5F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E858-F119-4ACE-98B8-32BCB7D6FF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473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1DE19-0EFC-46BC-85A0-5DABB64B2A5F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E858-F119-4ACE-98B8-32BCB7D6FF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766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1DE19-0EFC-46BC-85A0-5DABB64B2A5F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E858-F119-4ACE-98B8-32BCB7D6FF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89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1DE19-0EFC-46BC-85A0-5DABB64B2A5F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E858-F119-4ACE-98B8-32BCB7D6FF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021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1DE19-0EFC-46BC-85A0-5DABB64B2A5F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E858-F119-4ACE-98B8-32BCB7D6FF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549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1DE19-0EFC-46BC-85A0-5DABB64B2A5F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E858-F119-4ACE-98B8-32BCB7D6FF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427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1DE19-0EFC-46BC-85A0-5DABB64B2A5F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E858-F119-4ACE-98B8-32BCB7D6FF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2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1DE19-0EFC-46BC-85A0-5DABB64B2A5F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E858-F119-4ACE-98B8-32BCB7D6FF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61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1DE19-0EFC-46BC-85A0-5DABB64B2A5F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E858-F119-4ACE-98B8-32BCB7D6FF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083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1DE19-0EFC-46BC-85A0-5DABB64B2A5F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E858-F119-4ACE-98B8-32BCB7D6FF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003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1DE19-0EFC-46BC-85A0-5DABB64B2A5F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E858-F119-4ACE-98B8-32BCB7D6FF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505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1DE19-0EFC-46BC-85A0-5DABB64B2A5F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0E858-F119-4ACE-98B8-32BCB7D6FF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150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7.jpe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E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C:\Users\13\Desktop\동화약품\메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280" y="-18210"/>
            <a:ext cx="9168280" cy="687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793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E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223421" y="422451"/>
            <a:ext cx="7444923" cy="332380"/>
          </a:xfrm>
          <a:prstGeom prst="rect">
            <a:avLst/>
          </a:prstGeom>
          <a:solidFill>
            <a:srgbClr val="E12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5536" y="188640"/>
            <a:ext cx="7632848" cy="400110"/>
          </a:xfrm>
          <a:prstGeom prst="rect">
            <a:avLst/>
          </a:prstGeom>
          <a:solidFill>
            <a:srgbClr val="FFEEDD"/>
          </a:solidFill>
          <a:ln w="28575">
            <a:solidFill>
              <a:srgbClr val="E1251B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네오 Heavy" pitchFamily="2" charset="-127"/>
                <a:ea typeface="나눔스퀘어 네오 Heavy" pitchFamily="2" charset="-127"/>
              </a:rPr>
              <a:t>01 </a:t>
            </a:r>
            <a:r>
              <a:rPr lang="ko-KR" altLang="en-US" sz="2000" dirty="0">
                <a:latin typeface="나눔스퀘어 네오 Heavy" pitchFamily="2" charset="-127"/>
                <a:ea typeface="나눔스퀘어 네오 Heavy" pitchFamily="2" charset="-127"/>
              </a:rPr>
              <a:t>시장 환경 조사 및 분석하기 </a:t>
            </a:r>
            <a:r>
              <a:rPr lang="en-US" altLang="ko-KR" sz="2000" dirty="0">
                <a:latin typeface="나눔스퀘어 네오 Heavy" pitchFamily="2" charset="-127"/>
                <a:ea typeface="나눔스퀘어 네오 Heavy" pitchFamily="2" charset="-127"/>
              </a:rPr>
              <a:t>: </a:t>
            </a:r>
            <a:r>
              <a:rPr lang="ko-KR" altLang="en-US" dirty="0"/>
              <a:t>키워드 도출과 체크리스트</a:t>
            </a:r>
            <a:endParaRPr lang="en-US" altLang="ko-KR" dirty="0">
              <a:solidFill>
                <a:srgbClr val="21212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99592" y="1693359"/>
            <a:ext cx="1299040" cy="669555"/>
          </a:xfrm>
          <a:prstGeom prst="rect">
            <a:avLst/>
          </a:prstGeom>
          <a:noFill/>
          <a:ln w="38100">
            <a:solidFill>
              <a:srgbClr val="E125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212121"/>
                </a:solidFill>
                <a:latin typeface="나눔고딕OTF ExtraBold" pitchFamily="34" charset="-127"/>
                <a:ea typeface="나눔고딕OTF ExtraBold" pitchFamily="34" charset="-127"/>
              </a:rPr>
              <a:t>브랜드 컬러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187624" y="1345140"/>
            <a:ext cx="721653" cy="549438"/>
          </a:xfrm>
          <a:prstGeom prst="rect">
            <a:avLst/>
          </a:prstGeom>
          <a:solidFill>
            <a:srgbClr val="FFE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5" descr="C:\Users\13\Desktop\동화약품\자료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344" y="1423557"/>
            <a:ext cx="532820" cy="392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직사각형 54"/>
          <p:cNvSpPr/>
          <p:nvPr/>
        </p:nvSpPr>
        <p:spPr>
          <a:xfrm>
            <a:off x="2314935" y="1693359"/>
            <a:ext cx="1299040" cy="669555"/>
          </a:xfrm>
          <a:prstGeom prst="rect">
            <a:avLst/>
          </a:prstGeom>
          <a:noFill/>
          <a:ln w="38100">
            <a:solidFill>
              <a:srgbClr val="E125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21212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626211" y="1345140"/>
            <a:ext cx="721653" cy="549438"/>
          </a:xfrm>
          <a:prstGeom prst="rect">
            <a:avLst/>
          </a:prstGeom>
          <a:solidFill>
            <a:srgbClr val="FFE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" name="Picture 5" descr="C:\Users\13\Desktop\동화약품\자료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687" y="1423557"/>
            <a:ext cx="532820" cy="392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직사각형 63"/>
          <p:cNvSpPr/>
          <p:nvPr/>
        </p:nvSpPr>
        <p:spPr>
          <a:xfrm>
            <a:off x="3755095" y="1693359"/>
            <a:ext cx="1299040" cy="669555"/>
          </a:xfrm>
          <a:prstGeom prst="rect">
            <a:avLst/>
          </a:prstGeom>
          <a:noFill/>
          <a:ln w="38100">
            <a:solidFill>
              <a:srgbClr val="E125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21212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4067944" y="1345140"/>
            <a:ext cx="721653" cy="549438"/>
          </a:xfrm>
          <a:prstGeom prst="rect">
            <a:avLst/>
          </a:prstGeom>
          <a:solidFill>
            <a:srgbClr val="FFE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Picture 5" descr="C:\Users\13\Desktop\동화약품\자료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847" y="1423557"/>
            <a:ext cx="532820" cy="392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직사각형 66"/>
          <p:cNvSpPr/>
          <p:nvPr/>
        </p:nvSpPr>
        <p:spPr>
          <a:xfrm>
            <a:off x="5189571" y="1693359"/>
            <a:ext cx="1299040" cy="669555"/>
          </a:xfrm>
          <a:prstGeom prst="rect">
            <a:avLst/>
          </a:prstGeom>
          <a:noFill/>
          <a:ln w="38100">
            <a:solidFill>
              <a:srgbClr val="E125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21212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5508104" y="1345140"/>
            <a:ext cx="721653" cy="549438"/>
          </a:xfrm>
          <a:prstGeom prst="rect">
            <a:avLst/>
          </a:prstGeom>
          <a:solidFill>
            <a:srgbClr val="FFE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Picture 5" descr="C:\Users\13\Desktop\동화약품\자료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509" y="1423557"/>
            <a:ext cx="532820" cy="392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직사각형 69"/>
          <p:cNvSpPr/>
          <p:nvPr/>
        </p:nvSpPr>
        <p:spPr>
          <a:xfrm>
            <a:off x="6591119" y="1693360"/>
            <a:ext cx="1299040" cy="669554"/>
          </a:xfrm>
          <a:prstGeom prst="rect">
            <a:avLst/>
          </a:prstGeom>
          <a:noFill/>
          <a:ln w="38100">
            <a:solidFill>
              <a:srgbClr val="E125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21212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6876256" y="1345140"/>
            <a:ext cx="721653" cy="549438"/>
          </a:xfrm>
          <a:prstGeom prst="rect">
            <a:avLst/>
          </a:prstGeom>
          <a:solidFill>
            <a:srgbClr val="FFE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2" name="Picture 5" descr="C:\Users\13\Desktop\동화약품\자료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057" y="1423557"/>
            <a:ext cx="532820" cy="392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487401" y="1779878"/>
            <a:ext cx="9541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12121"/>
                </a:solidFill>
                <a:latin typeface="나눔고딕OTF ExtraBold" pitchFamily="34" charset="-127"/>
                <a:ea typeface="나눔고딕OTF ExtraBold" pitchFamily="34" charset="-127"/>
              </a:rPr>
              <a:t>직관적인</a:t>
            </a:r>
            <a:endParaRPr lang="en-US" altLang="ko-KR" sz="1600" dirty="0">
              <a:solidFill>
                <a:srgbClr val="212121"/>
              </a:solidFill>
              <a:latin typeface="나눔고딕OTF ExtraBold" pitchFamily="34" charset="-127"/>
              <a:ea typeface="나눔고딕OTF ExtraBold" pitchFamily="34" charset="-127"/>
            </a:endParaRPr>
          </a:p>
          <a:p>
            <a:pPr algn="ctr"/>
            <a:r>
              <a:rPr lang="ko-KR" altLang="en-US" sz="1600" dirty="0">
                <a:solidFill>
                  <a:srgbClr val="212121"/>
                </a:solidFill>
                <a:latin typeface="나눔고딕OTF ExtraBold" pitchFamily="34" charset="-127"/>
                <a:ea typeface="나눔고딕OTF ExtraBold" pitchFamily="34" charset="-127"/>
              </a:rPr>
              <a:t>아이콘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458218" y="1773268"/>
            <a:ext cx="7617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12121"/>
                </a:solidFill>
                <a:latin typeface="나눔고딕OTF ExtraBold" pitchFamily="34" charset="-127"/>
                <a:ea typeface="나눔고딕OTF ExtraBold" pitchFamily="34" charset="-127"/>
              </a:rPr>
              <a:t>깔끔한</a:t>
            </a:r>
            <a:endParaRPr lang="en-US" altLang="ko-KR" sz="1600" dirty="0">
              <a:solidFill>
                <a:srgbClr val="212121"/>
              </a:solidFill>
              <a:latin typeface="나눔고딕OTF ExtraBold" pitchFamily="34" charset="-127"/>
              <a:ea typeface="나눔고딕OTF ExtraBold" pitchFamily="34" charset="-127"/>
            </a:endParaRPr>
          </a:p>
          <a:p>
            <a:pPr algn="ctr"/>
            <a:r>
              <a:rPr lang="ko-KR" altLang="en-US" sz="1600" dirty="0">
                <a:solidFill>
                  <a:srgbClr val="212121"/>
                </a:solidFill>
                <a:latin typeface="나눔고딕OTF ExtraBold" pitchFamily="34" charset="-127"/>
                <a:ea typeface="나눔고딕OTF ExtraBold" pitchFamily="34" charset="-127"/>
              </a:rPr>
              <a:t>디자인</a:t>
            </a:r>
            <a:endParaRPr lang="en-US" altLang="ko-KR" sz="1600" dirty="0">
              <a:solidFill>
                <a:srgbClr val="21212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751223" y="1858860"/>
            <a:ext cx="1011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12121"/>
                </a:solidFill>
                <a:latin typeface="나눔고딕OTF ExtraBold" pitchFamily="34" charset="-127"/>
                <a:ea typeface="나눔고딕OTF ExtraBold" pitchFamily="34" charset="-127"/>
              </a:rPr>
              <a:t>제품</a:t>
            </a:r>
            <a:r>
              <a:rPr lang="en-US" altLang="ko-KR" sz="1600" dirty="0">
                <a:solidFill>
                  <a:srgbClr val="212121"/>
                </a:solidFill>
                <a:latin typeface="나눔고딕OTF ExtraBold" pitchFamily="34" charset="-127"/>
                <a:ea typeface="나눔고딕OTF ExtraBold" pitchFamily="34" charset="-127"/>
              </a:rPr>
              <a:t> </a:t>
            </a:r>
            <a:r>
              <a:rPr lang="ko-KR" altLang="en-US" sz="1600" dirty="0">
                <a:solidFill>
                  <a:srgbClr val="212121"/>
                </a:solidFill>
                <a:latin typeface="나눔고딕OTF ExtraBold" pitchFamily="34" charset="-127"/>
                <a:ea typeface="나눔고딕OTF ExtraBold" pitchFamily="34" charset="-127"/>
              </a:rPr>
              <a:t>홍보</a:t>
            </a:r>
            <a:endParaRPr lang="en-US" altLang="ko-KR" sz="1600" dirty="0">
              <a:solidFill>
                <a:srgbClr val="21212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graphicFrame>
        <p:nvGraphicFramePr>
          <p:cNvPr id="78" name="표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040322"/>
              </p:ext>
            </p:extLst>
          </p:nvPr>
        </p:nvGraphicFramePr>
        <p:xfrm>
          <a:off x="329317" y="2926472"/>
          <a:ext cx="8491155" cy="324952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583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922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64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1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고딕OTF ExtraBold" pitchFamily="34" charset="-127"/>
                          <a:ea typeface="나눔고딕OTF ExtraBold" pitchFamily="34" charset="-127"/>
                        </a:rPr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OTF ExtraBold" pitchFamily="34" charset="-127"/>
                          <a:ea typeface="나눔고딕OTF ExtraBold" pitchFamily="34" charset="-127"/>
                        </a:rPr>
                        <a:t>우선</a:t>
                      </a:r>
                      <a:endParaRPr lang="en-US" altLang="ko-KR" sz="1200" b="1" dirty="0">
                        <a:latin typeface="나눔고딕OTF ExtraBold" pitchFamily="34" charset="-127"/>
                        <a:ea typeface="나눔고딕OTF ExtraBold" pitchFamily="34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나눔고딕OTF ExtraBold" pitchFamily="34" charset="-127"/>
                          <a:ea typeface="나눔고딕OTF ExtraBold" pitchFamily="34" charset="-127"/>
                        </a:rPr>
                        <a:t>순위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고딕OTF ExtraBold" pitchFamily="34" charset="-127"/>
                          <a:ea typeface="나눔고딕OTF ExtraBold" pitchFamily="34" charset="-127"/>
                        </a:rPr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고딕OTF ExtraBold" pitchFamily="34" charset="-127"/>
                          <a:ea typeface="나눔고딕OTF ExtraBold" pitchFamily="34" charset="-127"/>
                        </a:rPr>
                        <a:t>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고딕OTF ExtraBold" pitchFamily="34" charset="-127"/>
                          <a:ea typeface="나눔고딕OTF ExtraBold" pitchFamily="34" charset="-127"/>
                        </a:rPr>
                        <a:t>아니오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31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OTF" pitchFamily="34" charset="-127"/>
                          <a:ea typeface="나눔고딕OTF" pitchFamily="34" charset="-127"/>
                        </a:rPr>
                        <a:t>브랜드 </a:t>
                      </a:r>
                      <a:endParaRPr lang="en-US" altLang="ko-KR" sz="1200" b="1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나눔고딕OTF" pitchFamily="34" charset="-127"/>
                          <a:ea typeface="나눔고딕OTF" pitchFamily="34" charset="-127"/>
                        </a:rPr>
                        <a:t>컬러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고딕OTF" pitchFamily="34" charset="-127"/>
                          <a:ea typeface="나눔고딕OTF" pitchFamily="34" charset="-127"/>
                        </a:rPr>
                        <a:t>1</a:t>
                      </a:r>
                      <a:endParaRPr lang="ko-KR" altLang="en-US" sz="1200" b="1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고딕OTF" pitchFamily="34" charset="-127"/>
                          <a:ea typeface="나눔고딕OTF" pitchFamily="34" charset="-127"/>
                        </a:rPr>
                        <a:t>브랜드 컬러를 사용하여 사이트에 브랜드의 정체성을 나타내었는가</a:t>
                      </a:r>
                      <a:r>
                        <a:rPr lang="en-US" altLang="ko-KR" sz="1200" dirty="0">
                          <a:latin typeface="나눔고딕OTF" pitchFamily="34" charset="-127"/>
                          <a:ea typeface="나눔고딕OTF" pitchFamily="34" charset="-127"/>
                        </a:rPr>
                        <a:t>.</a:t>
                      </a:r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3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고딕OTF" pitchFamily="34" charset="-127"/>
                          <a:ea typeface="나눔고딕OTF" pitchFamily="34" charset="-127"/>
                        </a:rPr>
                        <a:t>2</a:t>
                      </a:r>
                      <a:endParaRPr lang="ko-KR" altLang="en-US" sz="1200" b="1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고딕OTF" pitchFamily="34" charset="-127"/>
                          <a:ea typeface="나눔고딕OTF" pitchFamily="34" charset="-127"/>
                        </a:rPr>
                        <a:t>브랜드 컬러를 사용하여 봄 시즌에 대비하였는가</a:t>
                      </a:r>
                      <a:r>
                        <a:rPr lang="en-US" altLang="ko-KR" sz="1200" dirty="0">
                          <a:latin typeface="나눔고딕OTF" pitchFamily="34" charset="-127"/>
                          <a:ea typeface="나눔고딕OTF" pitchFamily="34" charset="-127"/>
                        </a:rPr>
                        <a:t>.</a:t>
                      </a:r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OTF" pitchFamily="34" charset="-127"/>
                          <a:ea typeface="나눔고딕OTF" pitchFamily="34" charset="-127"/>
                        </a:rPr>
                        <a:t>아이콘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고딕OTF" pitchFamily="34" charset="-127"/>
                          <a:ea typeface="나눔고딕OTF" pitchFamily="34" charset="-127"/>
                        </a:rPr>
                        <a:t>3</a:t>
                      </a:r>
                      <a:endParaRPr lang="ko-KR" altLang="en-US" sz="1200" b="1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고딕OTF" pitchFamily="34" charset="-127"/>
                          <a:ea typeface="나눔고딕OTF" pitchFamily="34" charset="-127"/>
                        </a:rPr>
                        <a:t>글을 읽지 않아도 알아볼 수 있는 아이콘을 사용하였는가</a:t>
                      </a:r>
                      <a:r>
                        <a:rPr lang="en-US" altLang="ko-KR" sz="1200" dirty="0">
                          <a:latin typeface="나눔고딕OTF" pitchFamily="34" charset="-127"/>
                          <a:ea typeface="나눔고딕OTF" pitchFamily="34" charset="-127"/>
                        </a:rPr>
                        <a:t>.</a:t>
                      </a:r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3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고딕OTF" pitchFamily="34" charset="-127"/>
                          <a:ea typeface="나눔고딕OTF" pitchFamily="34" charset="-127"/>
                        </a:rPr>
                        <a:t>4</a:t>
                      </a:r>
                      <a:endParaRPr lang="ko-KR" altLang="en-US" sz="1200" b="1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고딕OTF" pitchFamily="34" charset="-127"/>
                          <a:ea typeface="나눔고딕OTF" pitchFamily="34" charset="-127"/>
                        </a:rPr>
                        <a:t>아이콘이 적재적소에 배치 되어있는가</a:t>
                      </a:r>
                      <a:r>
                        <a:rPr lang="en-US" altLang="ko-KR" sz="1200" dirty="0">
                          <a:latin typeface="나눔고딕OTF" pitchFamily="34" charset="-127"/>
                          <a:ea typeface="나눔고딕OTF" pitchFamily="34" charset="-127"/>
                        </a:rPr>
                        <a:t>.</a:t>
                      </a:r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016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latin typeface="나눔고딕OTF" pitchFamily="34" charset="-127"/>
                          <a:ea typeface="나눔고딕OTF" pitchFamily="34" charset="-127"/>
                        </a:rPr>
                        <a:t>접근성과 편의성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고딕OTF" pitchFamily="34" charset="-127"/>
                          <a:ea typeface="나눔고딕OTF" pitchFamily="34" charset="-127"/>
                        </a:rPr>
                        <a:t>5</a:t>
                      </a:r>
                      <a:endParaRPr lang="ko-KR" altLang="en-US" sz="1200" b="1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고딕OTF" pitchFamily="34" charset="-127"/>
                          <a:ea typeface="나눔고딕OTF" pitchFamily="34" charset="-127"/>
                        </a:rPr>
                        <a:t>사용자가 원하는 목표까지 불필요한 과정은 없는가</a:t>
                      </a:r>
                      <a:r>
                        <a:rPr lang="en-US" altLang="ko-KR" sz="1200" dirty="0">
                          <a:latin typeface="나눔고딕OTF" pitchFamily="34" charset="-127"/>
                          <a:ea typeface="나눔고딕OTF" pitchFamily="34" charset="-127"/>
                        </a:rPr>
                        <a:t>.</a:t>
                      </a:r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01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고딕OTF" pitchFamily="34" charset="-127"/>
                          <a:ea typeface="나눔고딕OTF" pitchFamily="34" charset="-127"/>
                        </a:rPr>
                        <a:t>6</a:t>
                      </a:r>
                      <a:endParaRPr lang="ko-KR" altLang="en-US" sz="1200" b="1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고딕OTF" pitchFamily="34" charset="-127"/>
                          <a:ea typeface="나눔고딕OTF" pitchFamily="34" charset="-127"/>
                        </a:rPr>
                        <a:t>소외계층이 접근하기 용이한가</a:t>
                      </a:r>
                      <a:r>
                        <a:rPr lang="en-US" altLang="ko-KR" sz="1200" dirty="0">
                          <a:latin typeface="나눔고딕OTF" pitchFamily="34" charset="-127"/>
                          <a:ea typeface="나눔고딕OTF" pitchFamily="34" charset="-127"/>
                        </a:rPr>
                        <a:t>.</a:t>
                      </a:r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4016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latin typeface="나눔고딕OTF" pitchFamily="34" charset="-127"/>
                          <a:ea typeface="나눔고딕OTF" pitchFamily="34" charset="-127"/>
                        </a:rPr>
                        <a:t>디자인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고딕OTF" pitchFamily="34" charset="-127"/>
                          <a:ea typeface="나눔고딕OTF" pitchFamily="34" charset="-127"/>
                        </a:rPr>
                        <a:t>7</a:t>
                      </a:r>
                      <a:endParaRPr lang="ko-KR" altLang="en-US" sz="1200" b="1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나눔고딕OTF" pitchFamily="34" charset="-127"/>
                          <a:ea typeface="나눔고딕OTF" pitchFamily="34" charset="-127"/>
                        </a:rPr>
                        <a:t>2023 </a:t>
                      </a:r>
                      <a:r>
                        <a:rPr lang="ko-KR" altLang="en-US" sz="1200" dirty="0" err="1">
                          <a:latin typeface="나눔고딕OTF" pitchFamily="34" charset="-127"/>
                          <a:ea typeface="나눔고딕OTF" pitchFamily="34" charset="-127"/>
                        </a:rPr>
                        <a:t>트렌드를</a:t>
                      </a:r>
                      <a:r>
                        <a:rPr lang="ko-KR" altLang="en-US" sz="1200" dirty="0">
                          <a:latin typeface="나눔고딕OTF" pitchFamily="34" charset="-127"/>
                          <a:ea typeface="나눔고딕OTF" pitchFamily="34" charset="-127"/>
                        </a:rPr>
                        <a:t> 참고하여 디자인 하였는가</a:t>
                      </a:r>
                      <a:r>
                        <a:rPr lang="en-US" altLang="ko-KR" sz="1200" dirty="0">
                          <a:latin typeface="나눔고딕OTF" pitchFamily="34" charset="-127"/>
                          <a:ea typeface="나눔고딕OTF" pitchFamily="34" charset="-127"/>
                        </a:rPr>
                        <a:t>.</a:t>
                      </a:r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01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고딕OTF" pitchFamily="34" charset="-127"/>
                          <a:ea typeface="나눔고딕OTF" pitchFamily="34" charset="-127"/>
                        </a:rPr>
                        <a:t>8</a:t>
                      </a:r>
                      <a:endParaRPr lang="ko-KR" altLang="en-US" sz="1200" b="1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고딕OTF" pitchFamily="34" charset="-127"/>
                          <a:ea typeface="나눔고딕OTF" pitchFamily="34" charset="-127"/>
                        </a:rPr>
                        <a:t>과도한 영어 사용으로 인해 복잡해 보이지는 않는가</a:t>
                      </a:r>
                      <a:r>
                        <a:rPr lang="en-US" altLang="ko-KR" sz="1200" dirty="0">
                          <a:latin typeface="나눔고딕OTF" pitchFamily="34" charset="-127"/>
                          <a:ea typeface="나눔고딕OTF" pitchFamily="34" charset="-127"/>
                        </a:rPr>
                        <a:t>.</a:t>
                      </a:r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016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latin typeface="나눔고딕OTF" pitchFamily="34" charset="-127"/>
                          <a:ea typeface="나눔고딕OTF" pitchFamily="34" charset="-127"/>
                        </a:rPr>
                        <a:t>제품 </a:t>
                      </a:r>
                      <a:endParaRPr lang="en-US" altLang="ko-KR" sz="1200" b="1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latin typeface="나눔고딕OTF" pitchFamily="34" charset="-127"/>
                          <a:ea typeface="나눔고딕OTF" pitchFamily="34" charset="-127"/>
                        </a:rPr>
                        <a:t>홍보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고딕OTF" pitchFamily="34" charset="-127"/>
                          <a:ea typeface="나눔고딕OTF" pitchFamily="34" charset="-127"/>
                        </a:rPr>
                        <a:t>9</a:t>
                      </a:r>
                      <a:endParaRPr lang="ko-KR" altLang="en-US" sz="1200" b="1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고딕OTF" pitchFamily="34" charset="-127"/>
                          <a:ea typeface="나눔고딕OTF" pitchFamily="34" charset="-127"/>
                        </a:rPr>
                        <a:t>회사의 대표 상품을 홍보하였는가</a:t>
                      </a:r>
                      <a:r>
                        <a:rPr lang="en-US" altLang="ko-KR" sz="1200" dirty="0">
                          <a:latin typeface="나눔고딕OTF" pitchFamily="34" charset="-127"/>
                          <a:ea typeface="나눔고딕OTF" pitchFamily="34" charset="-127"/>
                        </a:rPr>
                        <a:t>.</a:t>
                      </a:r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01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고딕OTF" pitchFamily="34" charset="-127"/>
                          <a:ea typeface="나눔고딕OTF" pitchFamily="34" charset="-127"/>
                        </a:rPr>
                        <a:t>10</a:t>
                      </a:r>
                      <a:endParaRPr lang="ko-KR" altLang="en-US" sz="1200" b="1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고딕OTF" pitchFamily="34" charset="-127"/>
                          <a:ea typeface="나눔고딕OTF" pitchFamily="34" charset="-127"/>
                        </a:rPr>
                        <a:t>회사의 신제품을 홍보하였는가</a:t>
                      </a:r>
                      <a:r>
                        <a:rPr lang="en-US" altLang="ko-KR" sz="1200" dirty="0">
                          <a:latin typeface="나눔고딕OTF" pitchFamily="34" charset="-127"/>
                          <a:ea typeface="나눔고딕OTF" pitchFamily="34" charset="-127"/>
                        </a:rPr>
                        <a:t>.</a:t>
                      </a:r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23528" y="2555612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  <a:latin typeface="나눔스퀘어 네오 Heavy" pitchFamily="2" charset="-127"/>
                <a:ea typeface="나눔스퀘어 네오 Heavy" pitchFamily="2" charset="-127"/>
              </a:rPr>
              <a:t>체크리스트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395536" y="937689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  <a:latin typeface="나눔스퀘어 네오 Heavy" pitchFamily="2" charset="-127"/>
                <a:ea typeface="나눔스퀘어 네오 Heavy" pitchFamily="2" charset="-127"/>
              </a:rPr>
              <a:t>공통 키워드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3927561" y="1773268"/>
            <a:ext cx="9541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12121"/>
                </a:solidFill>
                <a:latin typeface="나눔고딕OTF ExtraBold" pitchFamily="34" charset="-127"/>
                <a:ea typeface="나눔고딕OTF ExtraBold" pitchFamily="34" charset="-127"/>
              </a:rPr>
              <a:t>접근성과</a:t>
            </a:r>
            <a:endParaRPr lang="en-US" altLang="ko-KR" sz="1600" dirty="0">
              <a:solidFill>
                <a:srgbClr val="212121"/>
              </a:solidFill>
              <a:latin typeface="나눔고딕OTF ExtraBold" pitchFamily="34" charset="-127"/>
              <a:ea typeface="나눔고딕OTF ExtraBold" pitchFamily="34" charset="-127"/>
            </a:endParaRPr>
          </a:p>
          <a:p>
            <a:pPr algn="ctr"/>
            <a:r>
              <a:rPr lang="ko-KR" altLang="en-US" sz="1600" dirty="0">
                <a:solidFill>
                  <a:srgbClr val="212121"/>
                </a:solidFill>
                <a:latin typeface="나눔고딕OTF ExtraBold" pitchFamily="34" charset="-127"/>
                <a:ea typeface="나눔고딕OTF ExtraBold" pitchFamily="34" charset="-127"/>
              </a:rPr>
              <a:t>편의성</a:t>
            </a:r>
          </a:p>
        </p:txBody>
      </p:sp>
    </p:spTree>
    <p:extLst>
      <p:ext uri="{BB962C8B-B14F-4D97-AF65-F5344CB8AC3E}">
        <p14:creationId xmlns:p14="http://schemas.microsoft.com/office/powerpoint/2010/main" val="2927342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E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 rot="16200000">
            <a:off x="3319815" y="29973"/>
            <a:ext cx="2448272" cy="6221990"/>
          </a:xfrm>
          <a:prstGeom prst="rect">
            <a:avLst/>
          </a:prstGeom>
          <a:noFill/>
          <a:ln w="38100">
            <a:solidFill>
              <a:srgbClr val="E125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96644" y="2635770"/>
            <a:ext cx="852313" cy="929919"/>
          </a:xfrm>
          <a:prstGeom prst="rect">
            <a:avLst/>
          </a:prstGeom>
          <a:solidFill>
            <a:srgbClr val="FFE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5" descr="C:\Users\13\Desktop\동화약품\자료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058" y="2764521"/>
            <a:ext cx="901793" cy="664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879671" y="2404262"/>
            <a:ext cx="5616624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3600" dirty="0">
                <a:solidFill>
                  <a:srgbClr val="212121"/>
                </a:solidFill>
                <a:latin typeface="나눔스퀘어 네오 Heavy" pitchFamily="2" charset="-127"/>
                <a:ea typeface="나눔스퀘어 네오 Heavy" pitchFamily="2" charset="-127"/>
              </a:rPr>
              <a:t>02</a:t>
            </a:r>
            <a:r>
              <a:rPr lang="ko-KR" altLang="en-US" sz="3600" dirty="0">
                <a:solidFill>
                  <a:srgbClr val="212121"/>
                </a:solidFill>
                <a:latin typeface="나눔스퀘어 네오 Heavy" pitchFamily="2" charset="-127"/>
                <a:ea typeface="나눔스퀘어 네오 Heavy" pitchFamily="2" charset="-127"/>
              </a:rPr>
              <a:t>사용자 조사</a:t>
            </a:r>
            <a:endParaRPr lang="en-US" altLang="ko-KR" sz="3600" dirty="0">
              <a:solidFill>
                <a:srgbClr val="212121"/>
              </a:solidFill>
              <a:latin typeface="나눔스퀘어 네오 Heavy" pitchFamily="2" charset="-127"/>
              <a:ea typeface="나눔스퀘어 네오 Heavy" pitchFamily="2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400" dirty="0">
                <a:solidFill>
                  <a:srgbClr val="212121"/>
                </a:solidFill>
                <a:latin typeface="나눔스퀘어" pitchFamily="50" charset="-127"/>
                <a:ea typeface="나눔스퀘어" pitchFamily="50" charset="-127"/>
              </a:rPr>
              <a:t>조사방법과 결과 요약</a:t>
            </a:r>
            <a:endParaRPr lang="en-US" altLang="ko-KR" sz="2400" dirty="0">
              <a:solidFill>
                <a:srgbClr val="212121"/>
              </a:solidFill>
              <a:latin typeface="나눔스퀘어" pitchFamily="50" charset="-127"/>
              <a:ea typeface="나눔스퀘어" pitchFamily="50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400" dirty="0">
                <a:solidFill>
                  <a:srgbClr val="212121"/>
                </a:solidFill>
                <a:latin typeface="나눔스퀘어" pitchFamily="50" charset="-127"/>
                <a:ea typeface="나눔스퀘어" pitchFamily="50" charset="-127"/>
              </a:rPr>
              <a:t>페르소나</a:t>
            </a:r>
            <a:endParaRPr lang="en-US" altLang="ko-KR" sz="2400" dirty="0">
              <a:solidFill>
                <a:srgbClr val="21212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2801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 descr="욱스, 프로토타이핑, 설계, 웹 디자인, 앱, 이동하는, 사업, 상호 작용, 평평한, 상징, Ui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7" t="271" r="3773" b="-1"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EEDD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2536" y="3323779"/>
            <a:ext cx="87119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 네오 Heavy" pitchFamily="2" charset="-127"/>
                <a:ea typeface="나눔스퀘어 네오 Heavy" pitchFamily="2" charset="-127"/>
              </a:rPr>
              <a:t>분석 결과 </a:t>
            </a:r>
            <a:r>
              <a:rPr lang="en-US" altLang="ko-KR" sz="3200" dirty="0">
                <a:latin typeface="나눔스퀘어 네오 Heavy" pitchFamily="2" charset="-127"/>
                <a:ea typeface="나눔스퀘어 네오 Heavy" pitchFamily="2" charset="-127"/>
              </a:rPr>
              <a:t>2023  UI/UX </a:t>
            </a:r>
            <a:r>
              <a:rPr lang="ko-KR" altLang="en-US" sz="3200" dirty="0" err="1">
                <a:latin typeface="나눔스퀘어 네오 Heavy" pitchFamily="2" charset="-127"/>
                <a:ea typeface="나눔스퀘어 네오 Heavy" pitchFamily="2" charset="-127"/>
              </a:rPr>
              <a:t>트렌드</a:t>
            </a:r>
            <a:r>
              <a:rPr lang="en-US" altLang="ko-KR" sz="3200" dirty="0">
                <a:latin typeface="나눔스퀘어 네오 Heavy" pitchFamily="2" charset="-127"/>
                <a:ea typeface="나눔스퀘어 네오 Heavy" pitchFamily="2" charset="-127"/>
              </a:rPr>
              <a:t> </a:t>
            </a:r>
          </a:p>
          <a:p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출처 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https://brunch.co.kr/@1dayliterature/482</a:t>
            </a:r>
            <a:endParaRPr lang="ko-KR" altLang="en-US" dirty="0">
              <a:solidFill>
                <a:schemeClr val="accent3">
                  <a:lumMod val="50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pic>
        <p:nvPicPr>
          <p:cNvPr id="8196" name="Picture 4" descr="C:\Users\13\Desktop\동화약품\Untitled-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720" y="506512"/>
            <a:ext cx="6078614" cy="272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23421" y="588749"/>
            <a:ext cx="7444923" cy="166081"/>
          </a:xfrm>
          <a:prstGeom prst="rect">
            <a:avLst/>
          </a:prstGeom>
          <a:solidFill>
            <a:srgbClr val="E12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95536" y="188640"/>
            <a:ext cx="7632848" cy="400110"/>
          </a:xfrm>
          <a:prstGeom prst="rect">
            <a:avLst/>
          </a:prstGeom>
          <a:noFill/>
          <a:ln w="28575">
            <a:solidFill>
              <a:srgbClr val="E1251B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네오 Heavy" pitchFamily="2" charset="-127"/>
                <a:ea typeface="나눔스퀘어 네오 Heavy" pitchFamily="2" charset="-127"/>
              </a:rPr>
              <a:t>02 </a:t>
            </a:r>
            <a:r>
              <a:rPr lang="ko-KR" altLang="en-US" sz="2000" dirty="0">
                <a:latin typeface="나눔스퀘어 네오 Heavy" pitchFamily="2" charset="-127"/>
                <a:ea typeface="나눔스퀘어 네오 Heavy" pitchFamily="2" charset="-127"/>
              </a:rPr>
              <a:t>사용자 조사</a:t>
            </a:r>
            <a:r>
              <a:rPr lang="en-US" altLang="ko-KR" sz="2000" dirty="0">
                <a:latin typeface="나눔스퀘어 네오 Heavy" pitchFamily="2" charset="-127"/>
                <a:ea typeface="나눔스퀘어 네오 Heavy" pitchFamily="2" charset="-127"/>
              </a:rPr>
              <a:t>: </a:t>
            </a:r>
            <a:r>
              <a:rPr lang="ko-KR" altLang="en-US" dirty="0"/>
              <a:t>조사방법과 결과요약</a:t>
            </a:r>
            <a:endParaRPr lang="en-US" altLang="ko-KR" dirty="0">
              <a:solidFill>
                <a:srgbClr val="21212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23421" y="422560"/>
            <a:ext cx="172115" cy="332380"/>
          </a:xfrm>
          <a:prstGeom prst="rect">
            <a:avLst/>
          </a:prstGeom>
          <a:solidFill>
            <a:srgbClr val="E12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09849" y="4159190"/>
            <a:ext cx="6610424" cy="16608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52536" y="3323779"/>
            <a:ext cx="6407696" cy="838309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670772" y="3576743"/>
            <a:ext cx="349501" cy="74852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23421" y="6164074"/>
            <a:ext cx="2460982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dirty="0" err="1">
                <a:solidFill>
                  <a:schemeClr val="accent3">
                    <a:lumMod val="50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인클루시브</a:t>
            </a:r>
            <a:r>
              <a:rPr lang="ko-KR" altLang="en-US" sz="1900" dirty="0">
                <a:solidFill>
                  <a:schemeClr val="accent3">
                    <a:lumMod val="50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디자인</a:t>
            </a:r>
            <a:endParaRPr lang="en-US" altLang="ko-KR" sz="1900" dirty="0">
              <a:solidFill>
                <a:schemeClr val="accent3">
                  <a:lumMod val="50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  <a:p>
            <a:r>
              <a:rPr lang="ko-KR" altLang="en-US" sz="1100" b="1" dirty="0">
                <a:solidFill>
                  <a:srgbClr val="E1251B"/>
                </a:solidFill>
                <a:latin typeface="나눔고딕OTF ExtraBold" pitchFamily="34" charset="-127"/>
                <a:ea typeface="나눔고딕OTF ExtraBold" pitchFamily="34" charset="-127"/>
              </a:rPr>
              <a:t>▶</a:t>
            </a:r>
            <a:r>
              <a:rPr lang="ko-KR" altLang="en-US" sz="1100" dirty="0">
                <a:latin typeface="나눔고딕OTF ExtraBold" pitchFamily="34" charset="-127"/>
                <a:ea typeface="나눔고딕OTF ExtraBold" pitchFamily="34" charset="-127"/>
              </a:rPr>
              <a:t> 다양한 사용자를 포괄</a:t>
            </a:r>
            <a:r>
              <a:rPr lang="en-US" altLang="ko-KR" sz="1100" dirty="0">
                <a:latin typeface="나눔고딕OTF ExtraBold" pitchFamily="34" charset="-127"/>
                <a:ea typeface="나눔고딕OTF ExtraBold" pitchFamily="34" charset="-127"/>
              </a:rPr>
              <a:t>, </a:t>
            </a:r>
            <a:r>
              <a:rPr lang="ko-KR" altLang="en-US" sz="1100" dirty="0">
                <a:latin typeface="나눔고딕OTF ExtraBold" pitchFamily="34" charset="-127"/>
                <a:ea typeface="나눔고딕OTF ExtraBold" pitchFamily="34" charset="-127"/>
              </a:rPr>
              <a:t>디자인으로</a:t>
            </a:r>
            <a:r>
              <a:rPr lang="en-US" altLang="ko-KR" sz="1100" dirty="0">
                <a:latin typeface="나눔고딕OTF ExtraBold" pitchFamily="34" charset="-127"/>
                <a:ea typeface="나눔고딕OTF ExtraBold" pitchFamily="34" charset="-127"/>
              </a:rPr>
              <a:t> </a:t>
            </a:r>
            <a:r>
              <a:rPr lang="ko-KR" altLang="en-US" sz="1100" dirty="0">
                <a:latin typeface="나눔고딕OTF ExtraBold" pitchFamily="34" charset="-127"/>
                <a:ea typeface="나눔고딕OTF ExtraBold" pitchFamily="34" charset="-127"/>
              </a:rPr>
              <a:t>소외된 계층을 포용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4F408F1-4C5E-26C0-F8CA-9F62DFD550F0}"/>
              </a:ext>
            </a:extLst>
          </p:cNvPr>
          <p:cNvCxnSpPr/>
          <p:nvPr/>
        </p:nvCxnSpPr>
        <p:spPr>
          <a:xfrm>
            <a:off x="2771800" y="4725144"/>
            <a:ext cx="0" cy="1909117"/>
          </a:xfrm>
          <a:prstGeom prst="line">
            <a:avLst/>
          </a:prstGeom>
          <a:ln w="1905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B7BF122-234A-232F-6104-C6D934934217}"/>
              </a:ext>
            </a:extLst>
          </p:cNvPr>
          <p:cNvCxnSpPr/>
          <p:nvPr/>
        </p:nvCxnSpPr>
        <p:spPr>
          <a:xfrm>
            <a:off x="5724128" y="4725144"/>
            <a:ext cx="0" cy="1909117"/>
          </a:xfrm>
          <a:prstGeom prst="line">
            <a:avLst/>
          </a:prstGeom>
          <a:ln w="1905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EE925B03-5629-94F8-ED1C-5C62FFF8EF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515" b="92817" l="5973" r="92897">
                        <a14:foregroundMark x1="22518" y1="30024" x2="44095" y2="13519"/>
                        <a14:foregroundMark x1="18402" y1="37772" x2="14958" y2="45924"/>
                        <a14:foregroundMark x1="14958" y1="45924" x2="10600" y2="66384"/>
                        <a14:foregroundMark x1="11515" y1="67151" x2="33575" y2="64972"/>
                        <a14:foregroundMark x1="33575" y1="64972" x2="38418" y2="65375"/>
                        <a14:foregroundMark x1="31531" y1="61421" x2="72612" y2="59483"/>
                        <a14:foregroundMark x1="72612" y1="59483" x2="78423" y2="59605"/>
                        <a14:foregroundMark x1="57089" y1="84060" x2="63707" y2="84060"/>
                        <a14:foregroundMark x1="63707" y1="84060" x2="74442" y2="83454"/>
                        <a14:foregroundMark x1="11784" y1="67756" x2="10207" y2="89663"/>
                        <a14:foregroundMark x1="12656" y1="90739" x2="32984" y2="92211"/>
                        <a14:foregroundMark x1="32984" y1="92211" x2="81598" y2="91162"/>
                        <a14:foregroundMark x1="81598" y1="91162" x2="80791" y2="74536"/>
                        <a14:foregroundMark x1="88216" y1="73527" x2="88216" y2="73527"/>
                        <a14:foregroundMark x1="90342" y1="39346" x2="88216" y2="60412"/>
                        <a14:foregroundMark x1="58004" y1="40718" x2="35889" y2="34181"/>
                        <a14:foregroundMark x1="10465" y1="64972" x2="11138" y2="82082"/>
                        <a14:foregroundMark x1="12456" y1="79863" x2="20285" y2="81679"/>
                        <a14:foregroundMark x1="20285" y1="81679" x2="26231" y2="80670"/>
                        <a14:foregroundMark x1="18671" y1="81275" x2="36696" y2="71913"/>
                        <a14:foregroundMark x1="36696" y1="71913" x2="36696" y2="71913"/>
                        <a14:foregroundMark x1="20796" y1="56416" x2="32176" y2="56215"/>
                        <a14:foregroundMark x1="32176" y1="56215" x2="32176" y2="56215"/>
                        <a14:foregroundMark x1="50874" y1="48467" x2="59214" y2="48467"/>
                        <a14:foregroundMark x1="92978" y1="92413" x2="86494" y2="92817"/>
                        <a14:foregroundMark x1="7022" y1="92010" x2="17084" y2="92413"/>
                        <a14:foregroundMark x1="50202" y1="8555" x2="61205" y2="11138"/>
                        <a14:foregroundMark x1="5973" y1="92211" x2="13425" y2="91687"/>
                        <a14:foregroundMark x1="13425" y1="91687" x2="14689" y2="91808"/>
                        <a14:foregroundMark x1="89131" y1="69532" x2="88620" y2="82284"/>
                        <a14:backgroundMark x1="7156" y1="10936" x2="8609" y2="19290"/>
                        <a14:backgroundMark x1="15496" y1="14124" x2="9335" y2="23406"/>
                        <a14:backgroundMark x1="9335" y1="23406" x2="18187" y2="15577"/>
                        <a14:backgroundMark x1="18187" y1="15577" x2="11784" y2="26029"/>
                        <a14:backgroundMark x1="11003" y1="88015" x2="11246" y2="89427"/>
                        <a14:backgroundMark x1="88862" y1="90234" x2="89938" y2="86642"/>
                        <a14:backgroundMark x1="88997" y1="84463" x2="89266" y2="88620"/>
                        <a14:backgroundMark x1="10734" y1="85028" x2="10196" y2="90032"/>
                        <a14:backgroundMark x1="9793" y1="84060" x2="10734" y2="88015"/>
                        <a14:backgroundMark x1="10600" y1="84262" x2="10331" y2="89629"/>
                        <a14:backgroundMark x1="12591" y1="90597" x2="8206" y2="91404"/>
                        <a14:backgroundMark x1="10869" y1="90597" x2="10062" y2="90032"/>
                        <a14:backgroundMark x1="10331" y1="89427" x2="10331" y2="84463"/>
                        <a14:backgroundMark x1="9658" y1="87813" x2="10062" y2="87611"/>
                        <a14:backgroundMark x1="10062" y1="88620" x2="10062" y2="903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219" y="4221088"/>
            <a:ext cx="2959027" cy="197233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03BC0EA-4A9E-CF6C-C4F9-E4F9D5199EF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1" t="11631" r="12435" b="15682"/>
          <a:stretch/>
        </p:blipFill>
        <p:spPr>
          <a:xfrm>
            <a:off x="2934071" y="4365104"/>
            <a:ext cx="2627786" cy="17507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CB754F1-6A2F-0E49-5C1E-53A861FF21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6136" y="4365104"/>
            <a:ext cx="3226430" cy="13348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2870832" y="6168322"/>
            <a:ext cx="261829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dirty="0">
                <a:solidFill>
                  <a:schemeClr val="accent3">
                    <a:lumMod val="50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미니멀리즘과 단순화</a:t>
            </a:r>
            <a:endParaRPr lang="en-US" altLang="ko-KR" sz="1900" dirty="0">
              <a:solidFill>
                <a:schemeClr val="accent3">
                  <a:lumMod val="50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  <a:p>
            <a:r>
              <a:rPr lang="en-US" altLang="ko-KR" sz="1000" b="1" dirty="0">
                <a:solidFill>
                  <a:srgbClr val="E1251B"/>
                </a:solidFill>
                <a:latin typeface="나눔고딕OTF ExtraBold" pitchFamily="34" charset="-127"/>
                <a:ea typeface="나눔고딕OTF ExtraBold" pitchFamily="34" charset="-127"/>
              </a:rPr>
              <a:t> </a:t>
            </a:r>
            <a:r>
              <a:rPr lang="ko-KR" altLang="en-US" sz="1000" b="1" dirty="0">
                <a:solidFill>
                  <a:srgbClr val="E1251B"/>
                </a:solidFill>
                <a:latin typeface="나눔고딕OTF ExtraBold" pitchFamily="34" charset="-127"/>
                <a:ea typeface="나눔고딕OTF ExtraBold" pitchFamily="34" charset="-127"/>
              </a:rPr>
              <a:t>▶</a:t>
            </a:r>
            <a:r>
              <a:rPr lang="ko-KR" altLang="en-US" sz="1000" dirty="0">
                <a:latin typeface="나눔고딕OTF ExtraBold" pitchFamily="34" charset="-127"/>
                <a:ea typeface="나눔고딕OTF ExtraBold" pitchFamily="34" charset="-127"/>
              </a:rPr>
              <a:t>간편하고 유익하며 단순함을 추구</a:t>
            </a:r>
            <a:r>
              <a:rPr lang="en-US" altLang="ko-KR" sz="1000" dirty="0">
                <a:latin typeface="나눔고딕OTF ExtraBold" pitchFamily="34" charset="-127"/>
                <a:ea typeface="나눔고딕OTF ExtraBold" pitchFamily="34" charset="-127"/>
              </a:rPr>
              <a:t>, </a:t>
            </a:r>
            <a:r>
              <a:rPr lang="ko-KR" altLang="en-US" sz="1000" dirty="0">
                <a:latin typeface="나눔고딕OTF ExtraBold" pitchFamily="34" charset="-127"/>
                <a:ea typeface="나눔고딕OTF ExtraBold" pitchFamily="34" charset="-127"/>
              </a:rPr>
              <a:t>사용자에게 편의성과 유용성을 동시에 제공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40761" y="5796171"/>
            <a:ext cx="302433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dirty="0">
                <a:solidFill>
                  <a:schemeClr val="accent3">
                    <a:lumMod val="50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마이크로 카피</a:t>
            </a:r>
            <a:endParaRPr lang="en-US" altLang="ko-KR" sz="1900" dirty="0">
              <a:solidFill>
                <a:schemeClr val="accent3">
                  <a:lumMod val="50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  <a:p>
            <a:r>
              <a:rPr lang="ko-KR" altLang="en-US" sz="1100" b="1" dirty="0">
                <a:solidFill>
                  <a:srgbClr val="E1251B"/>
                </a:solidFill>
                <a:latin typeface="나눔고딕OTF ExtraBold" pitchFamily="34" charset="-127"/>
                <a:ea typeface="나눔고딕OTF ExtraBold" pitchFamily="34" charset="-127"/>
              </a:rPr>
              <a:t>▶</a:t>
            </a:r>
            <a:r>
              <a:rPr lang="ko-KR" altLang="en-US" sz="1100" dirty="0">
                <a:latin typeface="나눔고딕OTF ExtraBold" pitchFamily="34" charset="-127"/>
                <a:ea typeface="나눔고딕OTF ExtraBold" pitchFamily="34" charset="-127"/>
              </a:rPr>
              <a:t> 고객층이 브랜드가 가지는 이야기를 듣고</a:t>
            </a:r>
            <a:r>
              <a:rPr lang="en-US" altLang="ko-KR" sz="1100" dirty="0">
                <a:latin typeface="나눔고딕OTF ExtraBold" pitchFamily="34" charset="-127"/>
                <a:ea typeface="나눔고딕OTF ExtraBold" pitchFamily="34" charset="-127"/>
              </a:rPr>
              <a:t>, </a:t>
            </a:r>
            <a:r>
              <a:rPr lang="ko-KR" altLang="en-US" sz="1100" dirty="0">
                <a:latin typeface="나눔고딕OTF ExtraBold" pitchFamily="34" charset="-127"/>
                <a:ea typeface="나눔고딕OTF ExtraBold" pitchFamily="34" charset="-127"/>
              </a:rPr>
              <a:t>이를 통해 브랜드의 일부가 되고자 함</a:t>
            </a:r>
            <a:r>
              <a:rPr lang="en-US" altLang="ko-KR" sz="1100" dirty="0">
                <a:latin typeface="나눔고딕OTF ExtraBold" pitchFamily="34" charset="-127"/>
                <a:ea typeface="나눔고딕OTF ExtraBold" pitchFamily="34" charset="-127"/>
              </a:rPr>
              <a:t>.</a:t>
            </a:r>
          </a:p>
          <a:p>
            <a:r>
              <a:rPr lang="ko-KR" altLang="en-US" sz="1100" b="1" dirty="0">
                <a:solidFill>
                  <a:srgbClr val="E1251B"/>
                </a:solidFill>
                <a:latin typeface="나눔고딕OTF ExtraBold" pitchFamily="34" charset="-127"/>
                <a:ea typeface="나눔고딕OTF ExtraBold" pitchFamily="34" charset="-127"/>
              </a:rPr>
              <a:t>▶</a:t>
            </a:r>
            <a:r>
              <a:rPr lang="ko-KR" altLang="en-US" sz="1100" dirty="0">
                <a:latin typeface="나눔고딕OTF ExtraBold" pitchFamily="34" charset="-127"/>
                <a:ea typeface="나눔고딕OTF ExtraBold" pitchFamily="34" charset="-127"/>
              </a:rPr>
              <a:t>사이트의 문구를 보다 간결하고 독특하게 만들어 브랜드의 정체성을 강화</a:t>
            </a:r>
          </a:p>
        </p:txBody>
      </p:sp>
    </p:spTree>
    <p:extLst>
      <p:ext uri="{BB962C8B-B14F-4D97-AF65-F5344CB8AC3E}">
        <p14:creationId xmlns:p14="http://schemas.microsoft.com/office/powerpoint/2010/main" val="1394289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-36512" y="0"/>
            <a:ext cx="9180512" cy="6858000"/>
          </a:xfrm>
          <a:prstGeom prst="rect">
            <a:avLst/>
          </a:prstGeom>
          <a:solidFill>
            <a:srgbClr val="FFE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223421" y="422451"/>
            <a:ext cx="7444923" cy="332380"/>
          </a:xfrm>
          <a:prstGeom prst="rect">
            <a:avLst/>
          </a:prstGeom>
          <a:solidFill>
            <a:srgbClr val="E12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5536" y="188640"/>
            <a:ext cx="7632848" cy="400110"/>
          </a:xfrm>
          <a:prstGeom prst="rect">
            <a:avLst/>
          </a:prstGeom>
          <a:solidFill>
            <a:srgbClr val="FFEEDD"/>
          </a:solidFill>
          <a:ln w="28575">
            <a:solidFill>
              <a:srgbClr val="E1251B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네오 Heavy" pitchFamily="2" charset="-127"/>
                <a:ea typeface="나눔스퀘어 네오 Heavy" pitchFamily="2" charset="-127"/>
              </a:rPr>
              <a:t>02 </a:t>
            </a:r>
            <a:r>
              <a:rPr lang="ko-KR" altLang="en-US" sz="2000" dirty="0">
                <a:latin typeface="나눔스퀘어 네오 Heavy" pitchFamily="2" charset="-127"/>
                <a:ea typeface="나눔스퀘어 네오 Heavy" pitchFamily="2" charset="-127"/>
              </a:rPr>
              <a:t>사용자 조사 </a:t>
            </a:r>
            <a:r>
              <a:rPr lang="en-US" altLang="ko-KR" sz="2000" dirty="0">
                <a:latin typeface="나눔스퀘어 네오 Heavy" pitchFamily="2" charset="-127"/>
                <a:ea typeface="나눔스퀘어 네오 Heavy" pitchFamily="2" charset="-127"/>
              </a:rPr>
              <a:t>: </a:t>
            </a:r>
            <a:r>
              <a:rPr lang="ko-KR" altLang="en-US" dirty="0"/>
              <a:t>페르소나</a:t>
            </a:r>
            <a:endParaRPr lang="en-US" altLang="ko-KR" dirty="0">
              <a:solidFill>
                <a:srgbClr val="21212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5536" y="764704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  <a:latin typeface="나눔스퀘어 네오 Heavy" pitchFamily="2" charset="-127"/>
                <a:ea typeface="나눔스퀘어 네오 Heavy" pitchFamily="2" charset="-127"/>
              </a:rPr>
              <a:t>페르소나 </a:t>
            </a:r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latin typeface="나눔스퀘어 네오 Heavy" pitchFamily="2" charset="-127"/>
                <a:ea typeface="나눔스퀘어 네오 Heavy" pitchFamily="2" charset="-127"/>
              </a:rPr>
              <a:t>1</a:t>
            </a:r>
            <a:endParaRPr lang="ko-KR" altLang="en-US" b="1" dirty="0">
              <a:solidFill>
                <a:schemeClr val="accent3">
                  <a:lumMod val="50000"/>
                </a:schemeClr>
              </a:solidFill>
              <a:latin typeface="나눔스퀘어 네오 Heavy" pitchFamily="2" charset="-127"/>
              <a:ea typeface="나눔스퀘어 네오 Heavy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572000" y="949370"/>
            <a:ext cx="0" cy="5629404"/>
          </a:xfrm>
          <a:prstGeom prst="line">
            <a:avLst/>
          </a:prstGeom>
          <a:ln w="28575">
            <a:solidFill>
              <a:srgbClr val="E125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751414" y="1165393"/>
            <a:ext cx="2092394" cy="144016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Picture 2" descr="C:\Users\13\Downloads\smoke-4387776_1280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29" y="1237401"/>
            <a:ext cx="1608113" cy="152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13\Downloads\smoke-4387776_128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21" y="1237401"/>
            <a:ext cx="1608113" cy="152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31534" y="1200019"/>
            <a:ext cx="1033615" cy="14080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950" dirty="0">
                <a:solidFill>
                  <a:srgbClr val="FFEEDD"/>
                </a:solidFill>
                <a:latin typeface="나눔고딕OTF ExtraBold" pitchFamily="34" charset="-127"/>
                <a:ea typeface="나눔고딕OTF ExtraBold" pitchFamily="34" charset="-127"/>
              </a:rPr>
              <a:t>이름 </a:t>
            </a:r>
            <a:r>
              <a:rPr lang="en-US" altLang="ko-KR" sz="950" dirty="0">
                <a:solidFill>
                  <a:srgbClr val="FFEEDD"/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950" dirty="0">
                <a:solidFill>
                  <a:srgbClr val="FFEEDD"/>
                </a:solidFill>
                <a:latin typeface="나눔고딕OTF" pitchFamily="34" charset="-127"/>
                <a:ea typeface="나눔고딕OTF" pitchFamily="34" charset="-127"/>
              </a:rPr>
              <a:t>박성한</a:t>
            </a:r>
            <a:endParaRPr lang="en-US" altLang="ko-KR" sz="950" dirty="0">
              <a:solidFill>
                <a:srgbClr val="FFEEDD"/>
              </a:solidFill>
              <a:latin typeface="나눔고딕OTF" pitchFamily="34" charset="-127"/>
              <a:ea typeface="나눔고딕OTF" pitchFamily="34" charset="-127"/>
            </a:endParaRPr>
          </a:p>
          <a:p>
            <a:endParaRPr lang="en-US" altLang="ko-KR" sz="950" dirty="0">
              <a:solidFill>
                <a:srgbClr val="FFEEDD"/>
              </a:solidFill>
              <a:latin typeface="나눔고딕OTF" pitchFamily="34" charset="-127"/>
              <a:ea typeface="나눔고딕OTF" pitchFamily="34" charset="-127"/>
            </a:endParaRPr>
          </a:p>
          <a:p>
            <a:r>
              <a:rPr lang="ko-KR" altLang="en-US" sz="950" dirty="0">
                <a:solidFill>
                  <a:srgbClr val="FFEEDD"/>
                </a:solidFill>
                <a:latin typeface="나눔고딕OTF ExtraBold" pitchFamily="34" charset="-127"/>
                <a:ea typeface="나눔고딕OTF ExtraBold" pitchFamily="34" charset="-127"/>
              </a:rPr>
              <a:t>나이 </a:t>
            </a:r>
            <a:r>
              <a:rPr lang="en-US" altLang="ko-KR" sz="950" dirty="0">
                <a:solidFill>
                  <a:srgbClr val="FFEEDD"/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en-US" altLang="ko-KR" sz="950" dirty="0">
                <a:solidFill>
                  <a:srgbClr val="FFEEDD"/>
                </a:solidFill>
                <a:latin typeface="나눔고딕OTF" pitchFamily="34" charset="-127"/>
                <a:ea typeface="나눔고딕OTF" pitchFamily="34" charset="-127"/>
              </a:rPr>
              <a:t>82</a:t>
            </a:r>
            <a:r>
              <a:rPr lang="ko-KR" altLang="en-US" sz="950" dirty="0">
                <a:solidFill>
                  <a:srgbClr val="FFEEDD"/>
                </a:solidFill>
                <a:latin typeface="나눔고딕OTF" pitchFamily="34" charset="-127"/>
                <a:ea typeface="나눔고딕OTF" pitchFamily="34" charset="-127"/>
              </a:rPr>
              <a:t>세</a:t>
            </a:r>
            <a:endParaRPr lang="en-US" altLang="ko-KR" sz="950" dirty="0">
              <a:solidFill>
                <a:srgbClr val="FFEEDD"/>
              </a:solidFill>
              <a:latin typeface="나눔고딕OTF" pitchFamily="34" charset="-127"/>
              <a:ea typeface="나눔고딕OTF" pitchFamily="34" charset="-127"/>
            </a:endParaRPr>
          </a:p>
          <a:p>
            <a:endParaRPr lang="en-US" altLang="ko-KR" sz="950" dirty="0">
              <a:solidFill>
                <a:srgbClr val="FFEEDD"/>
              </a:solidFill>
              <a:latin typeface="나눔고딕OTF" pitchFamily="34" charset="-127"/>
              <a:ea typeface="나눔고딕OTF" pitchFamily="34" charset="-127"/>
            </a:endParaRPr>
          </a:p>
          <a:p>
            <a:r>
              <a:rPr lang="ko-KR" altLang="en-US" sz="950" dirty="0">
                <a:solidFill>
                  <a:srgbClr val="FFEEDD"/>
                </a:solidFill>
                <a:latin typeface="나눔고딕OTF ExtraBold" pitchFamily="34" charset="-127"/>
                <a:ea typeface="나눔고딕OTF ExtraBold" pitchFamily="34" charset="-127"/>
              </a:rPr>
              <a:t>성별 </a:t>
            </a:r>
            <a:r>
              <a:rPr lang="en-US" altLang="ko-KR" sz="950" dirty="0">
                <a:solidFill>
                  <a:srgbClr val="FFEEDD"/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950" dirty="0">
                <a:solidFill>
                  <a:srgbClr val="FFEEDD"/>
                </a:solidFill>
                <a:latin typeface="나눔고딕OTF" pitchFamily="34" charset="-127"/>
                <a:ea typeface="나눔고딕OTF" pitchFamily="34" charset="-127"/>
              </a:rPr>
              <a:t>남</a:t>
            </a:r>
            <a:endParaRPr lang="en-US" altLang="ko-KR" sz="950" dirty="0">
              <a:solidFill>
                <a:srgbClr val="FFEEDD"/>
              </a:solidFill>
              <a:latin typeface="나눔고딕OTF" pitchFamily="34" charset="-127"/>
              <a:ea typeface="나눔고딕OTF" pitchFamily="34" charset="-127"/>
            </a:endParaRPr>
          </a:p>
          <a:p>
            <a:endParaRPr lang="en-US" altLang="ko-KR" sz="950" dirty="0">
              <a:solidFill>
                <a:srgbClr val="FFEEDD"/>
              </a:solidFill>
              <a:latin typeface="나눔고딕OTF" pitchFamily="34" charset="-127"/>
              <a:ea typeface="나눔고딕OTF" pitchFamily="34" charset="-127"/>
            </a:endParaRPr>
          </a:p>
          <a:p>
            <a:r>
              <a:rPr lang="ko-KR" altLang="en-US" sz="950" dirty="0">
                <a:solidFill>
                  <a:srgbClr val="FFEEDD"/>
                </a:solidFill>
                <a:latin typeface="나눔고딕OTF ExtraBold" pitchFamily="34" charset="-127"/>
                <a:ea typeface="나눔고딕OTF ExtraBold" pitchFamily="34" charset="-127"/>
              </a:rPr>
              <a:t>직업 </a:t>
            </a:r>
            <a:r>
              <a:rPr lang="en-US" altLang="ko-KR" sz="950" dirty="0">
                <a:solidFill>
                  <a:srgbClr val="FFEEDD"/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950" dirty="0">
                <a:solidFill>
                  <a:srgbClr val="FFEEDD"/>
                </a:solidFill>
                <a:latin typeface="나눔고딕OTF" pitchFamily="34" charset="-127"/>
                <a:ea typeface="나눔고딕OTF" pitchFamily="34" charset="-127"/>
              </a:rPr>
              <a:t>은퇴</a:t>
            </a:r>
            <a:endParaRPr lang="en-US" altLang="ko-KR" sz="950" dirty="0">
              <a:solidFill>
                <a:srgbClr val="FFEEDD"/>
              </a:solidFill>
              <a:latin typeface="나눔고딕OTF" pitchFamily="34" charset="-127"/>
              <a:ea typeface="나눔고딕OTF" pitchFamily="34" charset="-127"/>
            </a:endParaRPr>
          </a:p>
          <a:p>
            <a:endParaRPr lang="en-US" altLang="ko-KR" sz="950" dirty="0">
              <a:solidFill>
                <a:srgbClr val="FFEEDD"/>
              </a:solidFill>
              <a:latin typeface="나눔고딕OTF" pitchFamily="34" charset="-127"/>
              <a:ea typeface="나눔고딕OTF" pitchFamily="34" charset="-127"/>
            </a:endParaRPr>
          </a:p>
          <a:p>
            <a:r>
              <a:rPr lang="ko-KR" altLang="en-US" sz="950" dirty="0">
                <a:solidFill>
                  <a:srgbClr val="FFEEDD"/>
                </a:solidFill>
                <a:latin typeface="나눔고딕OTF ExtraBold" pitchFamily="34" charset="-127"/>
                <a:ea typeface="나눔고딕OTF ExtraBold" pitchFamily="34" charset="-127"/>
              </a:rPr>
              <a:t>가족 </a:t>
            </a:r>
            <a:r>
              <a:rPr lang="en-US" altLang="ko-KR" sz="950" dirty="0">
                <a:solidFill>
                  <a:srgbClr val="FFEEDD"/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en-US" altLang="ko-KR" sz="950" dirty="0">
                <a:solidFill>
                  <a:srgbClr val="FFEEDD"/>
                </a:solidFill>
                <a:latin typeface="나눔고딕OTF" pitchFamily="34" charset="-127"/>
                <a:ea typeface="나눔고딕OTF" pitchFamily="34" charset="-127"/>
              </a:rPr>
              <a:t>1</a:t>
            </a:r>
            <a:r>
              <a:rPr lang="ko-KR" altLang="en-US" sz="950" dirty="0">
                <a:solidFill>
                  <a:srgbClr val="FFEEDD"/>
                </a:solidFill>
                <a:latin typeface="나눔고딕OTF" pitchFamily="34" charset="-127"/>
                <a:ea typeface="나눔고딕OTF" pitchFamily="34" charset="-127"/>
              </a:rPr>
              <a:t>인 가구</a:t>
            </a:r>
            <a:r>
              <a:rPr lang="en-US" altLang="ko-KR" sz="950" dirty="0">
                <a:solidFill>
                  <a:srgbClr val="FFEEDD"/>
                </a:solidFill>
                <a:latin typeface="나눔고딕OTF" pitchFamily="34" charset="-127"/>
                <a:ea typeface="나눔고딕OTF" pitchFamily="34" charset="-127"/>
              </a:rPr>
              <a:t> </a:t>
            </a:r>
            <a:endParaRPr lang="ko-KR" altLang="en-US" sz="950" dirty="0">
              <a:solidFill>
                <a:srgbClr val="FFEEDD"/>
              </a:solidFill>
              <a:latin typeface="나눔고딕OTF" pitchFamily="34" charset="-127"/>
              <a:ea typeface="나눔고딕OTF" pitchFamily="34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29758" y="1123563"/>
            <a:ext cx="16694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100" b="1" dirty="0">
                <a:solidFill>
                  <a:schemeClr val="accent3">
                    <a:lumMod val="50000"/>
                  </a:schemeClr>
                </a:solidFill>
                <a:latin typeface="나눔스퀘어 네오 Heavy" pitchFamily="2" charset="-127"/>
                <a:ea typeface="나눔스퀘어 네오 Heavy" pitchFamily="2" charset="-127"/>
              </a:rPr>
              <a:t>성격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2899458" y="1597594"/>
            <a:ext cx="1456518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627717" y="1525434"/>
            <a:ext cx="0" cy="14372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829758" y="1360225"/>
            <a:ext cx="518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내성적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981105" y="1360225"/>
            <a:ext cx="518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외향적</a:t>
            </a:r>
          </a:p>
        </p:txBody>
      </p:sp>
      <p:cxnSp>
        <p:nvCxnSpPr>
          <p:cNvPr id="100" name="직선 연결선 99"/>
          <p:cNvCxnSpPr/>
          <p:nvPr/>
        </p:nvCxnSpPr>
        <p:spPr>
          <a:xfrm>
            <a:off x="2899458" y="1903796"/>
            <a:ext cx="1456518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3627717" y="1837018"/>
            <a:ext cx="0" cy="14372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2829758" y="1671809"/>
            <a:ext cx="518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수동적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3981105" y="1671809"/>
            <a:ext cx="518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능동적</a:t>
            </a:r>
          </a:p>
        </p:txBody>
      </p:sp>
      <p:cxnSp>
        <p:nvCxnSpPr>
          <p:cNvPr id="104" name="직선 연결선 103"/>
          <p:cNvCxnSpPr/>
          <p:nvPr/>
        </p:nvCxnSpPr>
        <p:spPr>
          <a:xfrm>
            <a:off x="2899458" y="2209998"/>
            <a:ext cx="1456518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3639957" y="2138135"/>
            <a:ext cx="0" cy="14372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2829758" y="1942054"/>
            <a:ext cx="518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감성적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3981105" y="1942054"/>
            <a:ext cx="518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이성적</a:t>
            </a:r>
          </a:p>
        </p:txBody>
      </p:sp>
      <p:cxnSp>
        <p:nvCxnSpPr>
          <p:cNvPr id="108" name="직선 연결선 107"/>
          <p:cNvCxnSpPr/>
          <p:nvPr/>
        </p:nvCxnSpPr>
        <p:spPr>
          <a:xfrm>
            <a:off x="2899458" y="2516201"/>
            <a:ext cx="1456518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3663108" y="2444041"/>
            <a:ext cx="0" cy="14372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2829758" y="2278832"/>
            <a:ext cx="7341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타인의존적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3779912" y="2278832"/>
            <a:ext cx="6629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자기주도적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467544" y="2749570"/>
            <a:ext cx="388843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212121"/>
                </a:solidFill>
                <a:latin typeface="나눔고딕OTF" pitchFamily="34" charset="-127"/>
                <a:ea typeface="나눔고딕OTF" pitchFamily="34" charset="-127"/>
              </a:rPr>
              <a:t>성한씨는 오랜 기간 해온 흡연습관으로 기침과 비염을 달고 산다</a:t>
            </a:r>
            <a:r>
              <a:rPr lang="en-US" altLang="ko-KR" sz="1400" b="1" dirty="0">
                <a:solidFill>
                  <a:srgbClr val="212121"/>
                </a:solidFill>
                <a:latin typeface="나눔고딕OTF" pitchFamily="34" charset="-127"/>
                <a:ea typeface="나눔고딕OTF" pitchFamily="34" charset="-127"/>
              </a:rPr>
              <a:t>. </a:t>
            </a:r>
            <a:r>
              <a:rPr lang="ko-KR" altLang="en-US" sz="1400" b="1" dirty="0">
                <a:solidFill>
                  <a:srgbClr val="212121"/>
                </a:solidFill>
                <a:latin typeface="나눔고딕OTF" pitchFamily="34" charset="-127"/>
                <a:ea typeface="나눔고딕OTF" pitchFamily="34" charset="-127"/>
              </a:rPr>
              <a:t>기침과 가래 관련 약으로 동화약품 제품을 구입하였으나</a:t>
            </a:r>
            <a:r>
              <a:rPr lang="en-US" altLang="ko-KR" sz="1400" b="1" dirty="0">
                <a:solidFill>
                  <a:srgbClr val="212121"/>
                </a:solidFill>
                <a:latin typeface="나눔고딕OTF" pitchFamily="34" charset="-127"/>
                <a:ea typeface="나눔고딕OTF" pitchFamily="34" charset="-127"/>
              </a:rPr>
              <a:t>,</a:t>
            </a:r>
            <a:r>
              <a:rPr lang="ko-KR" altLang="en-US" sz="1400" b="1" dirty="0">
                <a:solidFill>
                  <a:srgbClr val="212121"/>
                </a:solidFill>
                <a:latin typeface="나눔고딕OTF" pitchFamily="34" charset="-127"/>
                <a:ea typeface="나눔고딕OTF" pitchFamily="34" charset="-127"/>
              </a:rPr>
              <a:t>  포장지에 자잘하게 적혀 있는 복용법은 노안이 온 박성한씨한테는 여간 보통 일이 아니다</a:t>
            </a:r>
            <a:r>
              <a:rPr lang="en-US" altLang="ko-KR" sz="1400" b="1" dirty="0">
                <a:solidFill>
                  <a:srgbClr val="212121"/>
                </a:solidFill>
                <a:latin typeface="나눔고딕OTF" pitchFamily="34" charset="-127"/>
                <a:ea typeface="나눔고딕OTF" pitchFamily="34" charset="-127"/>
              </a:rPr>
              <a:t>.</a:t>
            </a:r>
          </a:p>
          <a:p>
            <a:endParaRPr lang="en-US" altLang="ko-KR" sz="1400" b="1" dirty="0">
              <a:solidFill>
                <a:srgbClr val="212121"/>
              </a:solidFill>
              <a:latin typeface="나눔고딕OTF" pitchFamily="34" charset="-127"/>
              <a:ea typeface="나눔고딕OTF" pitchFamily="34" charset="-127"/>
            </a:endParaRPr>
          </a:p>
          <a:p>
            <a:r>
              <a:rPr lang="ko-KR" altLang="en-US" sz="1400" b="1" dirty="0">
                <a:solidFill>
                  <a:srgbClr val="212121"/>
                </a:solidFill>
                <a:latin typeface="나눔고딕OTF" pitchFamily="34" charset="-127"/>
                <a:ea typeface="나눔고딕OTF" pitchFamily="34" charset="-127"/>
              </a:rPr>
              <a:t>하지만 내성적인 성격 탓에 낯선 약사에게 복용법을 질문하기가 쉽지 않아 본인이 직접 홈페이지에서 알아보기로 하였다</a:t>
            </a:r>
            <a:r>
              <a:rPr lang="en-US" altLang="ko-KR" sz="1400" b="1" dirty="0">
                <a:solidFill>
                  <a:srgbClr val="212121"/>
                </a:solidFill>
                <a:latin typeface="나눔고딕OTF" pitchFamily="34" charset="-127"/>
                <a:ea typeface="나눔고딕OTF" pitchFamily="34" charset="-127"/>
              </a:rPr>
              <a:t>.</a:t>
            </a:r>
          </a:p>
          <a:p>
            <a:endParaRPr lang="en-US" altLang="ko-KR" sz="1400" b="1" dirty="0">
              <a:solidFill>
                <a:srgbClr val="212121"/>
              </a:solidFill>
              <a:latin typeface="나눔고딕OTF" pitchFamily="34" charset="-127"/>
              <a:ea typeface="나눔고딕OTF" pitchFamily="34" charset="-127"/>
            </a:endParaRPr>
          </a:p>
          <a:p>
            <a:r>
              <a:rPr lang="ko-KR" altLang="en-US" sz="1400" b="1" dirty="0">
                <a:solidFill>
                  <a:srgbClr val="212121"/>
                </a:solidFill>
                <a:latin typeface="나눔고딕OTF" pitchFamily="34" charset="-127"/>
                <a:ea typeface="나눔고딕OTF" pitchFamily="34" charset="-127"/>
              </a:rPr>
              <a:t>성한씨는 본인도 쉽게 접근 할 수 있고</a:t>
            </a:r>
            <a:r>
              <a:rPr lang="en-US" altLang="ko-KR" sz="1400" b="1" dirty="0">
                <a:solidFill>
                  <a:srgbClr val="212121"/>
                </a:solidFill>
                <a:latin typeface="나눔고딕OTF" pitchFamily="34" charset="-127"/>
                <a:ea typeface="나눔고딕OTF" pitchFamily="34" charset="-127"/>
              </a:rPr>
              <a:t>, </a:t>
            </a:r>
            <a:r>
              <a:rPr lang="ko-KR" altLang="en-US" sz="1400" b="1" dirty="0">
                <a:solidFill>
                  <a:srgbClr val="212121"/>
                </a:solidFill>
                <a:latin typeface="나눔고딕OTF" pitchFamily="34" charset="-127"/>
                <a:ea typeface="나눔고딕OTF" pitchFamily="34" charset="-127"/>
              </a:rPr>
              <a:t>어려운 용어가 적혀 있지 않아 원하는 정보를 제대로 얻을  수 있는 사이트를 원한다</a:t>
            </a:r>
            <a:r>
              <a:rPr lang="en-US" altLang="ko-KR" sz="1400" b="1" dirty="0">
                <a:solidFill>
                  <a:srgbClr val="212121"/>
                </a:solidFill>
                <a:latin typeface="나눔고딕OTF" pitchFamily="34" charset="-127"/>
                <a:ea typeface="나눔고딕OTF" pitchFamily="34" charset="-127"/>
              </a:rPr>
              <a:t>.</a:t>
            </a:r>
            <a:r>
              <a:rPr lang="ko-KR" altLang="en-US" sz="1400" b="1" dirty="0">
                <a:solidFill>
                  <a:srgbClr val="212121"/>
                </a:solidFill>
                <a:latin typeface="나눔고딕OTF" pitchFamily="34" charset="-127"/>
                <a:ea typeface="나눔고딕OTF" pitchFamily="34" charset="-127"/>
              </a:rPr>
              <a:t> </a:t>
            </a:r>
            <a:endParaRPr lang="en-US" altLang="ko-KR" sz="1400" b="1" dirty="0">
              <a:solidFill>
                <a:srgbClr val="212121"/>
              </a:solidFill>
              <a:latin typeface="나눔고딕OTF" pitchFamily="34" charset="-127"/>
              <a:ea typeface="나눔고딕OTF" pitchFamily="34" charset="-127"/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77540" y="1551967"/>
            <a:ext cx="90660" cy="906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타원 113"/>
          <p:cNvSpPr/>
          <p:nvPr/>
        </p:nvSpPr>
        <p:spPr>
          <a:xfrm>
            <a:off x="3978548" y="1858466"/>
            <a:ext cx="90660" cy="906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타원 114"/>
          <p:cNvSpPr/>
          <p:nvPr/>
        </p:nvSpPr>
        <p:spPr>
          <a:xfrm>
            <a:off x="3991783" y="2164668"/>
            <a:ext cx="90660" cy="906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/>
          <p:cNvSpPr/>
          <p:nvPr/>
        </p:nvSpPr>
        <p:spPr>
          <a:xfrm>
            <a:off x="4265316" y="2470871"/>
            <a:ext cx="90660" cy="906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TextBox 143"/>
          <p:cNvSpPr txBox="1"/>
          <p:nvPr/>
        </p:nvSpPr>
        <p:spPr>
          <a:xfrm>
            <a:off x="4888131" y="764704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  <a:latin typeface="나눔스퀘어 네오 Heavy" pitchFamily="2" charset="-127"/>
                <a:ea typeface="나눔스퀘어 네오 Heavy" pitchFamily="2" charset="-127"/>
              </a:rPr>
              <a:t>페르소나 </a:t>
            </a:r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latin typeface="나눔스퀘어 네오 Heavy" pitchFamily="2" charset="-127"/>
                <a:ea typeface="나눔스퀘어 네오 Heavy" pitchFamily="2" charset="-127"/>
              </a:rPr>
              <a:t>2</a:t>
            </a:r>
            <a:endParaRPr lang="ko-KR" altLang="en-US" b="1" dirty="0">
              <a:solidFill>
                <a:schemeClr val="accent3">
                  <a:lumMod val="50000"/>
                </a:schemeClr>
              </a:solidFill>
              <a:latin typeface="나눔스퀘어 네오 Heavy" pitchFamily="2" charset="-127"/>
              <a:ea typeface="나눔스퀘어 네오 Heavy" pitchFamily="2" charset="-127"/>
            </a:endParaRPr>
          </a:p>
        </p:txBody>
      </p:sp>
      <p:sp>
        <p:nvSpPr>
          <p:cNvPr id="145" name="직사각형 144"/>
          <p:cNvSpPr/>
          <p:nvPr/>
        </p:nvSpPr>
        <p:spPr>
          <a:xfrm>
            <a:off x="5364088" y="1165393"/>
            <a:ext cx="1972314" cy="144016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TextBox 147"/>
          <p:cNvSpPr txBox="1"/>
          <p:nvPr/>
        </p:nvSpPr>
        <p:spPr>
          <a:xfrm>
            <a:off x="6324129" y="1200019"/>
            <a:ext cx="1033615" cy="14080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950" dirty="0">
                <a:solidFill>
                  <a:srgbClr val="FFEEDD"/>
                </a:solidFill>
                <a:latin typeface="나눔고딕OTF ExtraBold" pitchFamily="34" charset="-127"/>
                <a:ea typeface="나눔고딕OTF ExtraBold" pitchFamily="34" charset="-127"/>
              </a:rPr>
              <a:t>이름 </a:t>
            </a:r>
            <a:r>
              <a:rPr lang="en-US" altLang="ko-KR" sz="950" dirty="0">
                <a:solidFill>
                  <a:srgbClr val="FFEEDD"/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950" dirty="0">
                <a:solidFill>
                  <a:srgbClr val="FFEEDD"/>
                </a:solidFill>
                <a:latin typeface="나눔고딕OTF" pitchFamily="34" charset="-127"/>
                <a:ea typeface="나눔고딕OTF" pitchFamily="34" charset="-127"/>
              </a:rPr>
              <a:t>최주원</a:t>
            </a:r>
            <a:endParaRPr lang="en-US" altLang="ko-KR" sz="950" dirty="0">
              <a:solidFill>
                <a:srgbClr val="FFEEDD"/>
              </a:solidFill>
              <a:latin typeface="나눔고딕OTF" pitchFamily="34" charset="-127"/>
              <a:ea typeface="나눔고딕OTF" pitchFamily="34" charset="-127"/>
            </a:endParaRPr>
          </a:p>
          <a:p>
            <a:endParaRPr lang="en-US" altLang="ko-KR" sz="950" dirty="0">
              <a:solidFill>
                <a:srgbClr val="FFEEDD"/>
              </a:solidFill>
              <a:latin typeface="나눔고딕OTF" pitchFamily="34" charset="-127"/>
              <a:ea typeface="나눔고딕OTF" pitchFamily="34" charset="-127"/>
            </a:endParaRPr>
          </a:p>
          <a:p>
            <a:r>
              <a:rPr lang="ko-KR" altLang="en-US" sz="950" dirty="0">
                <a:solidFill>
                  <a:srgbClr val="FFEEDD"/>
                </a:solidFill>
                <a:latin typeface="나눔고딕OTF ExtraBold" pitchFamily="34" charset="-127"/>
                <a:ea typeface="나눔고딕OTF ExtraBold" pitchFamily="34" charset="-127"/>
              </a:rPr>
              <a:t>나이 </a:t>
            </a:r>
            <a:r>
              <a:rPr lang="en-US" altLang="ko-KR" sz="950" dirty="0">
                <a:solidFill>
                  <a:srgbClr val="FFEEDD"/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en-US" altLang="ko-KR" sz="950" dirty="0">
                <a:solidFill>
                  <a:srgbClr val="FFEEDD"/>
                </a:solidFill>
                <a:latin typeface="나눔고딕OTF" pitchFamily="34" charset="-127"/>
                <a:ea typeface="나눔고딕OTF" pitchFamily="34" charset="-127"/>
              </a:rPr>
              <a:t>35</a:t>
            </a:r>
            <a:r>
              <a:rPr lang="ko-KR" altLang="en-US" sz="950" dirty="0">
                <a:solidFill>
                  <a:srgbClr val="FFEEDD"/>
                </a:solidFill>
                <a:latin typeface="나눔고딕OTF" pitchFamily="34" charset="-127"/>
                <a:ea typeface="나눔고딕OTF" pitchFamily="34" charset="-127"/>
              </a:rPr>
              <a:t>세</a:t>
            </a:r>
            <a:endParaRPr lang="en-US" altLang="ko-KR" sz="950" dirty="0">
              <a:solidFill>
                <a:srgbClr val="FFEEDD"/>
              </a:solidFill>
              <a:latin typeface="나눔고딕OTF" pitchFamily="34" charset="-127"/>
              <a:ea typeface="나눔고딕OTF" pitchFamily="34" charset="-127"/>
            </a:endParaRPr>
          </a:p>
          <a:p>
            <a:endParaRPr lang="en-US" altLang="ko-KR" sz="950" dirty="0">
              <a:solidFill>
                <a:srgbClr val="FFEEDD"/>
              </a:solidFill>
              <a:latin typeface="나눔고딕OTF" pitchFamily="34" charset="-127"/>
              <a:ea typeface="나눔고딕OTF" pitchFamily="34" charset="-127"/>
            </a:endParaRPr>
          </a:p>
          <a:p>
            <a:r>
              <a:rPr lang="ko-KR" altLang="en-US" sz="950" dirty="0">
                <a:solidFill>
                  <a:srgbClr val="FFEEDD"/>
                </a:solidFill>
                <a:latin typeface="나눔고딕OTF ExtraBold" pitchFamily="34" charset="-127"/>
                <a:ea typeface="나눔고딕OTF ExtraBold" pitchFamily="34" charset="-127"/>
              </a:rPr>
              <a:t>성별 </a:t>
            </a:r>
            <a:r>
              <a:rPr lang="en-US" altLang="ko-KR" sz="950" dirty="0">
                <a:solidFill>
                  <a:srgbClr val="FFEEDD"/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950" dirty="0">
                <a:solidFill>
                  <a:srgbClr val="FFEEDD"/>
                </a:solidFill>
                <a:latin typeface="나눔고딕OTF" pitchFamily="34" charset="-127"/>
                <a:ea typeface="나눔고딕OTF" pitchFamily="34" charset="-127"/>
              </a:rPr>
              <a:t>남</a:t>
            </a:r>
            <a:endParaRPr lang="en-US" altLang="ko-KR" sz="950" dirty="0">
              <a:solidFill>
                <a:srgbClr val="FFEEDD"/>
              </a:solidFill>
              <a:latin typeface="나눔고딕OTF" pitchFamily="34" charset="-127"/>
              <a:ea typeface="나눔고딕OTF" pitchFamily="34" charset="-127"/>
            </a:endParaRPr>
          </a:p>
          <a:p>
            <a:endParaRPr lang="en-US" altLang="ko-KR" sz="950" dirty="0">
              <a:solidFill>
                <a:srgbClr val="FFEEDD"/>
              </a:solidFill>
              <a:latin typeface="나눔고딕OTF" pitchFamily="34" charset="-127"/>
              <a:ea typeface="나눔고딕OTF" pitchFamily="34" charset="-127"/>
            </a:endParaRPr>
          </a:p>
          <a:p>
            <a:r>
              <a:rPr lang="ko-KR" altLang="en-US" sz="950" dirty="0">
                <a:solidFill>
                  <a:srgbClr val="FFEEDD"/>
                </a:solidFill>
                <a:latin typeface="나눔고딕OTF ExtraBold" pitchFamily="34" charset="-127"/>
                <a:ea typeface="나눔고딕OTF ExtraBold" pitchFamily="34" charset="-127"/>
              </a:rPr>
              <a:t>직업 </a:t>
            </a:r>
            <a:r>
              <a:rPr lang="en-US" altLang="ko-KR" sz="950" dirty="0">
                <a:solidFill>
                  <a:srgbClr val="FFEEDD"/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950" dirty="0">
                <a:solidFill>
                  <a:srgbClr val="FFEEDD"/>
                </a:solidFill>
                <a:latin typeface="나눔고딕OTF" pitchFamily="34" charset="-127"/>
                <a:ea typeface="나눔고딕OTF" pitchFamily="34" charset="-127"/>
              </a:rPr>
              <a:t>회사원</a:t>
            </a:r>
            <a:endParaRPr lang="en-US" altLang="ko-KR" sz="950" dirty="0">
              <a:solidFill>
                <a:srgbClr val="FFEEDD"/>
              </a:solidFill>
              <a:latin typeface="나눔고딕OTF" pitchFamily="34" charset="-127"/>
              <a:ea typeface="나눔고딕OTF" pitchFamily="34" charset="-127"/>
            </a:endParaRPr>
          </a:p>
          <a:p>
            <a:endParaRPr lang="en-US" altLang="ko-KR" sz="950" dirty="0">
              <a:solidFill>
                <a:srgbClr val="FFEEDD"/>
              </a:solidFill>
              <a:latin typeface="나눔고딕OTF" pitchFamily="34" charset="-127"/>
              <a:ea typeface="나눔고딕OTF" pitchFamily="34" charset="-127"/>
            </a:endParaRPr>
          </a:p>
          <a:p>
            <a:r>
              <a:rPr lang="ko-KR" altLang="en-US" sz="950" dirty="0">
                <a:solidFill>
                  <a:srgbClr val="FFEEDD"/>
                </a:solidFill>
                <a:latin typeface="나눔고딕OTF ExtraBold" pitchFamily="34" charset="-127"/>
                <a:ea typeface="나눔고딕OTF ExtraBold" pitchFamily="34" charset="-127"/>
              </a:rPr>
              <a:t>가족 </a:t>
            </a:r>
            <a:r>
              <a:rPr lang="en-US" altLang="ko-KR" sz="950" dirty="0">
                <a:solidFill>
                  <a:srgbClr val="FFEEDD"/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en-US" altLang="ko-KR" sz="950" dirty="0">
                <a:solidFill>
                  <a:srgbClr val="FFEEDD"/>
                </a:solidFill>
                <a:latin typeface="나눔고딕OTF" pitchFamily="34" charset="-127"/>
                <a:ea typeface="나눔고딕OTF" pitchFamily="34" charset="-127"/>
              </a:rPr>
              <a:t>4</a:t>
            </a:r>
            <a:r>
              <a:rPr lang="ko-KR" altLang="en-US" sz="950" dirty="0">
                <a:solidFill>
                  <a:srgbClr val="FFEEDD"/>
                </a:solidFill>
                <a:latin typeface="나눔고딕OTF" pitchFamily="34" charset="-127"/>
                <a:ea typeface="나눔고딕OTF" pitchFamily="34" charset="-127"/>
              </a:rPr>
              <a:t>인 가구</a:t>
            </a:r>
            <a:r>
              <a:rPr lang="en-US" altLang="ko-KR" sz="950" dirty="0">
                <a:solidFill>
                  <a:srgbClr val="FFEEDD"/>
                </a:solidFill>
                <a:latin typeface="나눔고딕OTF" pitchFamily="34" charset="-127"/>
                <a:ea typeface="나눔고딕OTF" pitchFamily="34" charset="-127"/>
              </a:rPr>
              <a:t> </a:t>
            </a:r>
            <a:endParaRPr lang="ko-KR" altLang="en-US" sz="950" dirty="0">
              <a:solidFill>
                <a:srgbClr val="FFEEDD"/>
              </a:solidFill>
              <a:latin typeface="나눔고딕OTF" pitchFamily="34" charset="-127"/>
              <a:ea typeface="나눔고딕OTF" pitchFamily="34" charset="-127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322353" y="1123563"/>
            <a:ext cx="16694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100" b="1" dirty="0">
                <a:solidFill>
                  <a:schemeClr val="accent3">
                    <a:lumMod val="50000"/>
                  </a:schemeClr>
                </a:solidFill>
                <a:latin typeface="나눔스퀘어 네오 Heavy" pitchFamily="2" charset="-127"/>
                <a:ea typeface="나눔스퀘어 네오 Heavy" pitchFamily="2" charset="-127"/>
              </a:rPr>
              <a:t>성격</a:t>
            </a:r>
          </a:p>
        </p:txBody>
      </p:sp>
      <p:cxnSp>
        <p:nvCxnSpPr>
          <p:cNvPr id="150" name="직선 연결선 149"/>
          <p:cNvCxnSpPr/>
          <p:nvPr/>
        </p:nvCxnSpPr>
        <p:spPr>
          <a:xfrm>
            <a:off x="7392053" y="1597594"/>
            <a:ext cx="1456518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/>
          <p:cNvCxnSpPr/>
          <p:nvPr/>
        </p:nvCxnSpPr>
        <p:spPr>
          <a:xfrm>
            <a:off x="8120312" y="1525434"/>
            <a:ext cx="0" cy="14372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7322353" y="1360225"/>
            <a:ext cx="518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내성적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8473700" y="1360225"/>
            <a:ext cx="518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외향적</a:t>
            </a:r>
          </a:p>
        </p:txBody>
      </p:sp>
      <p:cxnSp>
        <p:nvCxnSpPr>
          <p:cNvPr id="154" name="직선 연결선 153"/>
          <p:cNvCxnSpPr/>
          <p:nvPr/>
        </p:nvCxnSpPr>
        <p:spPr>
          <a:xfrm>
            <a:off x="7392053" y="1903796"/>
            <a:ext cx="1456518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/>
          <p:cNvCxnSpPr/>
          <p:nvPr/>
        </p:nvCxnSpPr>
        <p:spPr>
          <a:xfrm>
            <a:off x="8120312" y="1837018"/>
            <a:ext cx="0" cy="14372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7322353" y="1671809"/>
            <a:ext cx="518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수동적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8473700" y="1671809"/>
            <a:ext cx="518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능동적</a:t>
            </a:r>
          </a:p>
        </p:txBody>
      </p:sp>
      <p:cxnSp>
        <p:nvCxnSpPr>
          <p:cNvPr id="158" name="직선 연결선 157"/>
          <p:cNvCxnSpPr/>
          <p:nvPr/>
        </p:nvCxnSpPr>
        <p:spPr>
          <a:xfrm>
            <a:off x="7392053" y="2209998"/>
            <a:ext cx="1456518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 158"/>
          <p:cNvCxnSpPr/>
          <p:nvPr/>
        </p:nvCxnSpPr>
        <p:spPr>
          <a:xfrm>
            <a:off x="8132552" y="2138135"/>
            <a:ext cx="0" cy="14372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7322353" y="1942054"/>
            <a:ext cx="518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감성적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8473700" y="1942054"/>
            <a:ext cx="518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이성적</a:t>
            </a:r>
          </a:p>
        </p:txBody>
      </p:sp>
      <p:cxnSp>
        <p:nvCxnSpPr>
          <p:cNvPr id="162" name="직선 연결선 161"/>
          <p:cNvCxnSpPr/>
          <p:nvPr/>
        </p:nvCxnSpPr>
        <p:spPr>
          <a:xfrm>
            <a:off x="7392053" y="2516201"/>
            <a:ext cx="1456518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/>
          <p:cNvCxnSpPr/>
          <p:nvPr/>
        </p:nvCxnSpPr>
        <p:spPr>
          <a:xfrm>
            <a:off x="8155703" y="2444041"/>
            <a:ext cx="0" cy="14372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7322353" y="2278832"/>
            <a:ext cx="7341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타인의존적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8272507" y="2278832"/>
            <a:ext cx="6629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자기주도적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4788023" y="2821578"/>
            <a:ext cx="406054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212121"/>
                </a:solidFill>
                <a:latin typeface="나눔고딕OTF" pitchFamily="34" charset="-127"/>
                <a:ea typeface="나눔고딕OTF" pitchFamily="34" charset="-127"/>
              </a:rPr>
              <a:t>부모님과 같이 사는 주원씨는 최근 들어 체력적으로 힘들어하는 부모님께 선물 할 영양제를 알아보고 있다</a:t>
            </a:r>
            <a:r>
              <a:rPr lang="en-US" altLang="ko-KR" sz="1400" b="1" dirty="0">
                <a:solidFill>
                  <a:srgbClr val="212121"/>
                </a:solidFill>
                <a:latin typeface="나눔고딕OTF" pitchFamily="34" charset="-127"/>
                <a:ea typeface="나눔고딕OTF" pitchFamily="34" charset="-127"/>
              </a:rPr>
              <a:t>.</a:t>
            </a:r>
          </a:p>
          <a:p>
            <a:endParaRPr lang="en-US" altLang="ko-KR" sz="1400" b="1" dirty="0">
              <a:solidFill>
                <a:srgbClr val="212121"/>
              </a:solidFill>
              <a:latin typeface="나눔고딕OTF" pitchFamily="34" charset="-127"/>
              <a:ea typeface="나눔고딕OTF" pitchFamily="34" charset="-127"/>
            </a:endParaRPr>
          </a:p>
          <a:p>
            <a:r>
              <a:rPr lang="ko-KR" altLang="en-US" sz="1400" b="1" dirty="0">
                <a:solidFill>
                  <a:srgbClr val="212121"/>
                </a:solidFill>
                <a:latin typeface="나눔고딕OTF" pitchFamily="34" charset="-127"/>
                <a:ea typeface="나눔고딕OTF" pitchFamily="34" charset="-127"/>
              </a:rPr>
              <a:t>하지만 너무 많은 종류에 무엇을 사야 할 지 고민하던 중 직접 브랜드</a:t>
            </a:r>
            <a:r>
              <a:rPr lang="en-US" altLang="ko-KR" sz="1400" b="1" dirty="0">
                <a:solidFill>
                  <a:srgbClr val="212121"/>
                </a:solidFill>
                <a:latin typeface="나눔고딕OTF" pitchFamily="34" charset="-127"/>
                <a:ea typeface="나눔고딕OTF" pitchFamily="34" charset="-127"/>
              </a:rPr>
              <a:t> </a:t>
            </a:r>
            <a:r>
              <a:rPr lang="ko-KR" altLang="en-US" sz="1400" b="1" dirty="0">
                <a:solidFill>
                  <a:srgbClr val="212121"/>
                </a:solidFill>
                <a:latin typeface="나눔고딕OTF" pitchFamily="34" charset="-127"/>
                <a:ea typeface="나눔고딕OTF" pitchFamily="34" charset="-127"/>
              </a:rPr>
              <a:t>홈페이지에 들어가 참고해보기로 하였다</a:t>
            </a:r>
            <a:r>
              <a:rPr lang="en-US" altLang="ko-KR" sz="1400" b="1" dirty="0">
                <a:solidFill>
                  <a:srgbClr val="212121"/>
                </a:solidFill>
                <a:latin typeface="나눔고딕OTF" pitchFamily="34" charset="-127"/>
                <a:ea typeface="나눔고딕OTF" pitchFamily="34" charset="-127"/>
              </a:rPr>
              <a:t>.</a:t>
            </a:r>
          </a:p>
          <a:p>
            <a:endParaRPr lang="en-US" altLang="ko-KR" sz="1400" b="1" dirty="0">
              <a:solidFill>
                <a:srgbClr val="212121"/>
              </a:solidFill>
              <a:latin typeface="나눔고딕OTF" pitchFamily="34" charset="-127"/>
              <a:ea typeface="나눔고딕OTF" pitchFamily="34" charset="-127"/>
            </a:endParaRPr>
          </a:p>
          <a:p>
            <a:r>
              <a:rPr lang="ko-KR" altLang="en-US" sz="1400" b="1" dirty="0">
                <a:solidFill>
                  <a:srgbClr val="212121"/>
                </a:solidFill>
                <a:latin typeface="나눔고딕OTF" pitchFamily="34" charset="-127"/>
                <a:ea typeface="나눔고딕OTF" pitchFamily="34" charset="-127"/>
              </a:rPr>
              <a:t>주원씨는 부모님의  간단한 신체 정보와 기저질환을  입력하면 그에 맞는 영양제를 추천해 주었으면 한다</a:t>
            </a:r>
            <a:r>
              <a:rPr lang="en-US" altLang="ko-KR" sz="1400" b="1" dirty="0">
                <a:solidFill>
                  <a:srgbClr val="212121"/>
                </a:solidFill>
                <a:latin typeface="나눔고딕OTF" pitchFamily="34" charset="-127"/>
                <a:ea typeface="나눔고딕OTF" pitchFamily="34" charset="-127"/>
              </a:rPr>
              <a:t>.</a:t>
            </a:r>
          </a:p>
        </p:txBody>
      </p:sp>
      <p:sp>
        <p:nvSpPr>
          <p:cNvPr id="167" name="타원 166"/>
          <p:cNvSpPr/>
          <p:nvPr/>
        </p:nvSpPr>
        <p:spPr>
          <a:xfrm>
            <a:off x="8476912" y="1551967"/>
            <a:ext cx="90660" cy="906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타원 167"/>
          <p:cNvSpPr/>
          <p:nvPr/>
        </p:nvSpPr>
        <p:spPr>
          <a:xfrm>
            <a:off x="8471143" y="1858466"/>
            <a:ext cx="90660" cy="906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타원 168"/>
          <p:cNvSpPr/>
          <p:nvPr/>
        </p:nvSpPr>
        <p:spPr>
          <a:xfrm>
            <a:off x="7581406" y="2164668"/>
            <a:ext cx="90660" cy="906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타원 169"/>
          <p:cNvSpPr/>
          <p:nvPr/>
        </p:nvSpPr>
        <p:spPr>
          <a:xfrm>
            <a:off x="8110373" y="2470871"/>
            <a:ext cx="90660" cy="906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3" name="Picture 4" descr="C:\Users\13\Desktop\동화약품\자료\suit-4473907_1920.png"/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030" y="1222708"/>
            <a:ext cx="1584176" cy="146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13\Desktop\동화약품\자료\suit-4473907_192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209651"/>
            <a:ext cx="1584176" cy="146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직사각형 1028"/>
          <p:cNvSpPr/>
          <p:nvPr/>
        </p:nvSpPr>
        <p:spPr>
          <a:xfrm>
            <a:off x="556249" y="5805264"/>
            <a:ext cx="3754397" cy="864096"/>
          </a:xfrm>
          <a:prstGeom prst="rect">
            <a:avLst/>
          </a:prstGeom>
          <a:noFill/>
          <a:ln>
            <a:solidFill>
              <a:srgbClr val="E125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1" name="직사각형 1030"/>
          <p:cNvSpPr/>
          <p:nvPr/>
        </p:nvSpPr>
        <p:spPr>
          <a:xfrm>
            <a:off x="683568" y="5648468"/>
            <a:ext cx="1008112" cy="288032"/>
          </a:xfrm>
          <a:prstGeom prst="rect">
            <a:avLst/>
          </a:prstGeom>
          <a:solidFill>
            <a:srgbClr val="FFE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나눔스퀘어 네오 OTF Heavy" pitchFamily="50" charset="-127"/>
                <a:ea typeface="나눔스퀘어 네오 OTF Heavy" pitchFamily="50" charset="-127"/>
              </a:rPr>
              <a:t>Needs</a:t>
            </a:r>
            <a:endParaRPr lang="ko-KR" altLang="en-US" dirty="0">
              <a:solidFill>
                <a:srgbClr val="FF0000"/>
              </a:solidFill>
              <a:latin typeface="나눔스퀘어 네오 OTF Heavy" pitchFamily="50" charset="-127"/>
              <a:ea typeface="나눔스퀘어 네오 OTF Heavy" pitchFamily="50" charset="-127"/>
            </a:endParaRPr>
          </a:p>
        </p:txBody>
      </p:sp>
      <p:sp>
        <p:nvSpPr>
          <p:cNvPr id="1032" name="TextBox 1031"/>
          <p:cNvSpPr txBox="1"/>
          <p:nvPr/>
        </p:nvSpPr>
        <p:spPr>
          <a:xfrm>
            <a:off x="683568" y="5949280"/>
            <a:ext cx="342779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100" dirty="0">
                <a:solidFill>
                  <a:srgbClr val="212121"/>
                </a:solidFill>
                <a:latin typeface="나눔고딕OTF ExtraBold" pitchFamily="34" charset="-127"/>
                <a:ea typeface="나눔고딕OTF ExtraBold" pitchFamily="34" charset="-127"/>
              </a:rPr>
              <a:t>편의성 </a:t>
            </a:r>
            <a:r>
              <a:rPr lang="en-US" altLang="ko-KR" sz="1100" dirty="0">
                <a:solidFill>
                  <a:srgbClr val="212121"/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1100" dirty="0">
                <a:solidFill>
                  <a:srgbClr val="212121"/>
                </a:solidFill>
                <a:latin typeface="나눔고딕OTF ExtraBold" pitchFamily="34" charset="-127"/>
                <a:ea typeface="나눔고딕OTF ExtraBold" pitchFamily="34" charset="-127"/>
              </a:rPr>
              <a:t> 노안에도 쉽게 읽을 수 있는 </a:t>
            </a:r>
            <a:r>
              <a:rPr lang="ko-KR" altLang="en-US" sz="1100" dirty="0" err="1">
                <a:solidFill>
                  <a:srgbClr val="212121"/>
                </a:solidFill>
                <a:latin typeface="나눔고딕OTF ExtraBold" pitchFamily="34" charset="-127"/>
                <a:ea typeface="나눔고딕OTF ExtraBold" pitchFamily="34" charset="-127"/>
              </a:rPr>
              <a:t>가독성</a:t>
            </a:r>
            <a:endParaRPr lang="en-US" altLang="ko-KR" sz="1100" dirty="0">
              <a:solidFill>
                <a:srgbClr val="212121"/>
              </a:solidFill>
              <a:latin typeface="나눔고딕OTF ExtraBold" pitchFamily="34" charset="-127"/>
              <a:ea typeface="나눔고딕OTF ExtraBold" pitchFamily="34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100" dirty="0">
                <a:solidFill>
                  <a:srgbClr val="212121"/>
                </a:solidFill>
                <a:latin typeface="나눔고딕OTF ExtraBold" pitchFamily="34" charset="-127"/>
                <a:ea typeface="나눔고딕OTF ExtraBold" pitchFamily="34" charset="-127"/>
              </a:rPr>
              <a:t>소외계층 </a:t>
            </a:r>
            <a:r>
              <a:rPr lang="en-US" altLang="ko-KR" sz="1100" dirty="0">
                <a:solidFill>
                  <a:srgbClr val="212121"/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1100" dirty="0">
                <a:solidFill>
                  <a:srgbClr val="212121"/>
                </a:solidFill>
                <a:latin typeface="나눔고딕OTF ExtraBold" pitchFamily="34" charset="-127"/>
                <a:ea typeface="나눔고딕OTF ExtraBold" pitchFamily="34" charset="-127"/>
              </a:rPr>
              <a:t>한글 안내로 되어있는 부담 없는 사이트</a:t>
            </a:r>
            <a:endParaRPr lang="en-US" altLang="ko-KR" sz="1100" dirty="0">
              <a:solidFill>
                <a:srgbClr val="212121"/>
              </a:solidFill>
              <a:latin typeface="나눔고딕OTF ExtraBold" pitchFamily="34" charset="-127"/>
              <a:ea typeface="나눔고딕OTF ExtraBold" pitchFamily="34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100" dirty="0">
                <a:solidFill>
                  <a:srgbClr val="212121"/>
                </a:solidFill>
                <a:latin typeface="나눔고딕OTF ExtraBold" pitchFamily="34" charset="-127"/>
                <a:ea typeface="나눔고딕OTF ExtraBold" pitchFamily="34" charset="-127"/>
              </a:rPr>
              <a:t>편의성 </a:t>
            </a:r>
            <a:r>
              <a:rPr lang="en-US" altLang="ko-KR" sz="1100" dirty="0">
                <a:solidFill>
                  <a:srgbClr val="212121"/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1100" dirty="0">
                <a:solidFill>
                  <a:srgbClr val="212121"/>
                </a:solidFill>
                <a:latin typeface="나눔고딕OTF ExtraBold" pitchFamily="34" charset="-127"/>
                <a:ea typeface="나눔고딕OTF ExtraBold" pitchFamily="34" charset="-127"/>
              </a:rPr>
              <a:t>간편한 조작</a:t>
            </a:r>
            <a:endParaRPr lang="en-US" altLang="ko-KR" sz="1100" dirty="0">
              <a:solidFill>
                <a:srgbClr val="21212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84" name="직사각형 183"/>
          <p:cNvSpPr/>
          <p:nvPr/>
        </p:nvSpPr>
        <p:spPr>
          <a:xfrm>
            <a:off x="4850051" y="5805264"/>
            <a:ext cx="3754397" cy="864096"/>
          </a:xfrm>
          <a:prstGeom prst="rect">
            <a:avLst/>
          </a:prstGeom>
          <a:noFill/>
          <a:ln>
            <a:solidFill>
              <a:srgbClr val="E125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5" name="직사각형 184"/>
          <p:cNvSpPr/>
          <p:nvPr/>
        </p:nvSpPr>
        <p:spPr>
          <a:xfrm>
            <a:off x="4977370" y="5648468"/>
            <a:ext cx="1008112" cy="288032"/>
          </a:xfrm>
          <a:prstGeom prst="rect">
            <a:avLst/>
          </a:prstGeom>
          <a:solidFill>
            <a:srgbClr val="FFE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나눔스퀘어 네오 OTF Heavy" pitchFamily="50" charset="-127"/>
                <a:ea typeface="나눔스퀘어 네오 OTF Heavy" pitchFamily="50" charset="-127"/>
              </a:rPr>
              <a:t>Needs</a:t>
            </a:r>
            <a:endParaRPr lang="ko-KR" altLang="en-US" dirty="0">
              <a:solidFill>
                <a:srgbClr val="FF0000"/>
              </a:solidFill>
              <a:latin typeface="나눔스퀘어 네오 OTF Heavy" pitchFamily="50" charset="-127"/>
              <a:ea typeface="나눔스퀘어 네오 OTF Heavy" pitchFamily="50" charset="-127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4850051" y="5949280"/>
            <a:ext cx="3754397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100" dirty="0">
                <a:solidFill>
                  <a:srgbClr val="212121"/>
                </a:solidFill>
                <a:latin typeface="나눔고딕OTF ExtraBold" pitchFamily="34" charset="-127"/>
                <a:ea typeface="나눔고딕OTF ExtraBold" pitchFamily="34" charset="-127"/>
              </a:rPr>
              <a:t>편의성 </a:t>
            </a:r>
            <a:r>
              <a:rPr lang="en-US" altLang="ko-KR" sz="1100" dirty="0">
                <a:solidFill>
                  <a:srgbClr val="212121"/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1100" dirty="0">
                <a:solidFill>
                  <a:srgbClr val="212121"/>
                </a:solidFill>
                <a:latin typeface="나눔고딕OTF ExtraBold" pitchFamily="34" charset="-127"/>
                <a:ea typeface="나눔고딕OTF ExtraBold" pitchFamily="34" charset="-127"/>
              </a:rPr>
              <a:t>정확한 검색 기능</a:t>
            </a:r>
            <a:endParaRPr lang="en-US" altLang="ko-KR" sz="1100" dirty="0">
              <a:solidFill>
                <a:srgbClr val="212121"/>
              </a:solidFill>
              <a:latin typeface="나눔고딕OTF ExtraBold" pitchFamily="34" charset="-127"/>
              <a:ea typeface="나눔고딕OTF ExtraBold" pitchFamily="34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100" dirty="0">
                <a:solidFill>
                  <a:srgbClr val="212121"/>
                </a:solidFill>
                <a:latin typeface="나눔고딕OTF ExtraBold" pitchFamily="34" charset="-127"/>
                <a:ea typeface="나눔고딕OTF ExtraBold" pitchFamily="34" charset="-127"/>
              </a:rPr>
              <a:t>디자인 </a:t>
            </a:r>
            <a:r>
              <a:rPr lang="en-US" altLang="ko-KR" sz="1100" dirty="0">
                <a:solidFill>
                  <a:srgbClr val="212121"/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1100" dirty="0">
                <a:solidFill>
                  <a:srgbClr val="212121"/>
                </a:solidFill>
                <a:latin typeface="나눔고딕OTF ExtraBold" pitchFamily="34" charset="-127"/>
                <a:ea typeface="나눔고딕OTF ExtraBold" pitchFamily="34" charset="-127"/>
              </a:rPr>
              <a:t>복잡하지 않고 심플한 디자인</a:t>
            </a:r>
            <a:endParaRPr lang="en-US" altLang="ko-KR" sz="1100" dirty="0">
              <a:solidFill>
                <a:srgbClr val="212121"/>
              </a:solidFill>
              <a:latin typeface="나눔고딕OTF ExtraBold" pitchFamily="34" charset="-127"/>
              <a:ea typeface="나눔고딕OTF ExtraBold" pitchFamily="34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100" dirty="0">
                <a:solidFill>
                  <a:srgbClr val="212121"/>
                </a:solidFill>
                <a:latin typeface="나눔고딕OTF ExtraBold" pitchFamily="34" charset="-127"/>
                <a:ea typeface="나눔고딕OTF ExtraBold" pitchFamily="34" charset="-127"/>
              </a:rPr>
              <a:t>구분 </a:t>
            </a:r>
            <a:r>
              <a:rPr lang="en-US" altLang="ko-KR" sz="1100" dirty="0">
                <a:solidFill>
                  <a:srgbClr val="212121"/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1100" dirty="0">
                <a:solidFill>
                  <a:srgbClr val="212121"/>
                </a:solidFill>
                <a:latin typeface="나눔고딕OTF ExtraBold" pitchFamily="34" charset="-127"/>
                <a:ea typeface="나눔고딕OTF ExtraBold" pitchFamily="34" charset="-127"/>
              </a:rPr>
              <a:t>원하는 정보만을 담고 있는 카테고리</a:t>
            </a:r>
            <a:endParaRPr lang="en-US" altLang="ko-KR" sz="1100" dirty="0">
              <a:solidFill>
                <a:srgbClr val="212121"/>
              </a:solidFill>
              <a:latin typeface="나눔고딕OTF ExtraBold" pitchFamily="34" charset="-127"/>
              <a:ea typeface="나눔고딕OTF ExtraBold" pitchFamily="34" charset="-127"/>
            </a:endParaRPr>
          </a:p>
          <a:p>
            <a:pPr marL="171450" indent="-171450">
              <a:buFont typeface="Arial" pitchFamily="34" charset="0"/>
              <a:buChar char="•"/>
            </a:pPr>
            <a:endParaRPr lang="ko-KR" altLang="en-US" sz="1050" dirty="0">
              <a:solidFill>
                <a:srgbClr val="21212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5973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E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EEDD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6200000">
            <a:off x="3319815" y="29973"/>
            <a:ext cx="2448272" cy="6221990"/>
          </a:xfrm>
          <a:prstGeom prst="rect">
            <a:avLst/>
          </a:prstGeom>
          <a:noFill/>
          <a:ln w="38100">
            <a:solidFill>
              <a:srgbClr val="E125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96644" y="2635770"/>
            <a:ext cx="852313" cy="929919"/>
          </a:xfrm>
          <a:prstGeom prst="rect">
            <a:avLst/>
          </a:prstGeom>
          <a:solidFill>
            <a:srgbClr val="FFE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5" descr="C:\Users\13\Desktop\동화약품\자료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058" y="2764521"/>
            <a:ext cx="901793" cy="664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879671" y="2588928"/>
            <a:ext cx="5616624" cy="101566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3600" dirty="0">
                <a:solidFill>
                  <a:srgbClr val="212121"/>
                </a:solidFill>
                <a:latin typeface="나눔스퀘어 네오 Heavy" pitchFamily="2" charset="-127"/>
                <a:ea typeface="나눔스퀘어 네오 Heavy" pitchFamily="2" charset="-127"/>
              </a:rPr>
              <a:t>03 </a:t>
            </a:r>
            <a:r>
              <a:rPr lang="ko-KR" altLang="en-US" sz="3600" dirty="0">
                <a:solidFill>
                  <a:srgbClr val="212121"/>
                </a:solidFill>
                <a:latin typeface="나눔스퀘어 네오 Heavy" pitchFamily="2" charset="-127"/>
                <a:ea typeface="나눔스퀘어 네오 Heavy" pitchFamily="2" charset="-127"/>
              </a:rPr>
              <a:t>보고서</a:t>
            </a:r>
            <a:endParaRPr lang="en-US" altLang="ko-KR" sz="3600" dirty="0">
              <a:solidFill>
                <a:srgbClr val="212121"/>
              </a:solidFill>
              <a:latin typeface="나눔스퀘어 네오 Heavy" pitchFamily="2" charset="-127"/>
              <a:ea typeface="나눔스퀘어 네오 Heavy" pitchFamily="2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400" dirty="0">
                <a:solidFill>
                  <a:srgbClr val="212121"/>
                </a:solidFill>
                <a:latin typeface="나눔스퀘어" pitchFamily="50" charset="-127"/>
                <a:ea typeface="나눔스퀘어" pitchFamily="50" charset="-127"/>
              </a:rPr>
              <a:t>무드 보드</a:t>
            </a:r>
            <a:endParaRPr lang="en-US" altLang="ko-KR" sz="2400" dirty="0">
              <a:solidFill>
                <a:srgbClr val="21212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0880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-36512" y="0"/>
            <a:ext cx="9180512" cy="6858000"/>
          </a:xfrm>
          <a:prstGeom prst="rect">
            <a:avLst/>
          </a:prstGeom>
          <a:solidFill>
            <a:srgbClr val="FFE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0" name="Picture 2" descr="C:\Users\13\Desktop\동화약품\자료\무드보드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0"/>
            <a:ext cx="9180512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832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E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475656" cy="6858000"/>
          </a:xfrm>
          <a:prstGeom prst="rect">
            <a:avLst/>
          </a:prstGeom>
          <a:solidFill>
            <a:srgbClr val="E12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 rot="16200000">
            <a:off x="4222002" y="-1214381"/>
            <a:ext cx="1446550" cy="5268156"/>
          </a:xfrm>
          <a:prstGeom prst="rect">
            <a:avLst/>
          </a:prstGeom>
          <a:noFill/>
          <a:ln w="38100">
            <a:solidFill>
              <a:srgbClr val="E125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95536" y="1864047"/>
            <a:ext cx="115212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b="1" dirty="0">
                <a:solidFill>
                  <a:srgbClr val="FFEEDD"/>
                </a:solidFill>
                <a:latin typeface="나눔고딕OTF ExtraBold" pitchFamily="34" charset="-127"/>
                <a:ea typeface="나눔고딕OTF ExtraBold" pitchFamily="34" charset="-127"/>
              </a:rPr>
              <a:t>목</a:t>
            </a:r>
            <a:endParaRPr lang="en-US" altLang="ko-KR" sz="8800" b="1" dirty="0">
              <a:solidFill>
                <a:srgbClr val="FFEEDD"/>
              </a:solidFill>
              <a:latin typeface="나눔고딕OTF ExtraBold" pitchFamily="34" charset="-127"/>
              <a:ea typeface="나눔고딕OTF ExtraBold" pitchFamily="34" charset="-127"/>
            </a:endParaRPr>
          </a:p>
          <a:p>
            <a:r>
              <a:rPr lang="ko-KR" altLang="en-US" sz="8800" b="1" dirty="0">
                <a:solidFill>
                  <a:srgbClr val="FFEEDD"/>
                </a:solidFill>
                <a:latin typeface="나눔고딕OTF ExtraBold" pitchFamily="34" charset="-127"/>
                <a:ea typeface="나눔고딕OTF ExtraBold" pitchFamily="34" charset="-127"/>
              </a:rPr>
              <a:t>차</a:t>
            </a:r>
            <a:endParaRPr lang="en-US" altLang="ko-KR" sz="8800" b="1" dirty="0">
              <a:solidFill>
                <a:srgbClr val="FFEEDD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62533" y="1144978"/>
            <a:ext cx="721653" cy="549438"/>
          </a:xfrm>
          <a:prstGeom prst="rect">
            <a:avLst/>
          </a:prstGeom>
          <a:solidFill>
            <a:srgbClr val="FFE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5" descr="C:\Users\13\Desktop\동화약품\자료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948" y="1223395"/>
            <a:ext cx="532820" cy="392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684186" y="931677"/>
            <a:ext cx="4689827" cy="103105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2500" b="1" dirty="0">
                <a:solidFill>
                  <a:srgbClr val="212121"/>
                </a:solidFill>
                <a:latin typeface="나눔스퀘어 네오 Heavy" pitchFamily="2" charset="-127"/>
                <a:ea typeface="나눔스퀘어 네오 Heavy" pitchFamily="2" charset="-127"/>
              </a:rPr>
              <a:t>01 </a:t>
            </a:r>
            <a:r>
              <a:rPr lang="ko-KR" altLang="en-US" sz="2500" b="1" dirty="0">
                <a:solidFill>
                  <a:srgbClr val="212121"/>
                </a:solidFill>
                <a:latin typeface="나눔스퀘어 네오 Heavy" pitchFamily="2" charset="-127"/>
                <a:ea typeface="나눔스퀘어 네오 Heavy" pitchFamily="2" charset="-127"/>
              </a:rPr>
              <a:t>시장 환경 조사 및 분석하기</a:t>
            </a:r>
            <a:endParaRPr lang="en-US" altLang="ko-KR" sz="2500" b="1" dirty="0">
              <a:solidFill>
                <a:srgbClr val="212121"/>
              </a:solidFill>
              <a:latin typeface="나눔스퀘어 네오 Heavy" pitchFamily="2" charset="-127"/>
              <a:ea typeface="나눔스퀘어 네오 Heavy" pitchFamily="2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dirty="0">
                <a:solidFill>
                  <a:srgbClr val="212121"/>
                </a:solidFill>
                <a:latin typeface="나눔스퀘어" pitchFamily="50" charset="-127"/>
                <a:ea typeface="나눔스퀘어" pitchFamily="50" charset="-127"/>
              </a:rPr>
              <a:t>경쟁사 홈페이지의 디자인 장</a:t>
            </a:r>
            <a:r>
              <a:rPr lang="en-US" altLang="ko-KR" dirty="0">
                <a:solidFill>
                  <a:srgbClr val="212121"/>
                </a:solidFill>
                <a:latin typeface="나눔스퀘어" pitchFamily="50" charset="-127"/>
                <a:ea typeface="나눔스퀘어" pitchFamily="50" charset="-127"/>
              </a:rPr>
              <a:t>,</a:t>
            </a:r>
            <a:r>
              <a:rPr lang="ko-KR" altLang="en-US" dirty="0">
                <a:solidFill>
                  <a:srgbClr val="212121"/>
                </a:solidFill>
                <a:latin typeface="나눔스퀘어" pitchFamily="50" charset="-127"/>
                <a:ea typeface="나눔스퀘어" pitchFamily="50" charset="-127"/>
              </a:rPr>
              <a:t>단점 도출</a:t>
            </a:r>
            <a:endParaRPr lang="en-US" altLang="ko-KR" dirty="0">
              <a:solidFill>
                <a:srgbClr val="212121"/>
              </a:solidFill>
              <a:latin typeface="나눔스퀘어" pitchFamily="50" charset="-127"/>
              <a:ea typeface="나눔스퀘어" pitchFamily="50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dirty="0">
                <a:solidFill>
                  <a:srgbClr val="212121"/>
                </a:solidFill>
                <a:latin typeface="나눔스퀘어" pitchFamily="50" charset="-127"/>
                <a:ea typeface="나눔스퀘어" pitchFamily="50" charset="-127"/>
              </a:rPr>
              <a:t>키워드 도출과 체크리스트</a:t>
            </a:r>
            <a:endParaRPr lang="en-US" altLang="ko-KR" dirty="0">
              <a:solidFill>
                <a:srgbClr val="21212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 rot="16200000">
            <a:off x="4222002" y="641320"/>
            <a:ext cx="1446550" cy="5268156"/>
          </a:xfrm>
          <a:prstGeom prst="rect">
            <a:avLst/>
          </a:prstGeom>
          <a:noFill/>
          <a:ln w="38100">
            <a:solidFill>
              <a:srgbClr val="E125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962533" y="3000679"/>
            <a:ext cx="721653" cy="549438"/>
          </a:xfrm>
          <a:prstGeom prst="rect">
            <a:avLst/>
          </a:prstGeom>
          <a:solidFill>
            <a:srgbClr val="FFE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5" descr="C:\Users\13\Desktop\동화약품\자료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948" y="3079096"/>
            <a:ext cx="532820" cy="392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684186" y="2787378"/>
            <a:ext cx="4689827" cy="95410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2400" dirty="0">
                <a:solidFill>
                  <a:srgbClr val="212121"/>
                </a:solidFill>
                <a:latin typeface="나눔스퀘어 네오 Heavy" pitchFamily="2" charset="-127"/>
                <a:ea typeface="나눔스퀘어 네오 Heavy" pitchFamily="2" charset="-127"/>
              </a:rPr>
              <a:t>02 </a:t>
            </a:r>
            <a:r>
              <a:rPr lang="ko-KR" altLang="en-US" sz="2400" dirty="0">
                <a:solidFill>
                  <a:srgbClr val="212121"/>
                </a:solidFill>
                <a:latin typeface="나눔스퀘어 네오 Heavy" pitchFamily="2" charset="-127"/>
                <a:ea typeface="나눔스퀘어 네오 Heavy" pitchFamily="2" charset="-127"/>
              </a:rPr>
              <a:t>사용자 조사</a:t>
            </a:r>
            <a:endParaRPr lang="en-US" altLang="ko-KR" sz="2400" dirty="0">
              <a:solidFill>
                <a:srgbClr val="212121"/>
              </a:solidFill>
              <a:latin typeface="나눔스퀘어 네오 Heavy" pitchFamily="2" charset="-127"/>
              <a:ea typeface="나눔스퀘어 네오 Heavy" pitchFamily="2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1600" dirty="0">
                <a:solidFill>
                  <a:srgbClr val="212121"/>
                </a:solidFill>
                <a:latin typeface="나눔스퀘어" pitchFamily="50" charset="-127"/>
                <a:ea typeface="나눔스퀘어" pitchFamily="50" charset="-127"/>
              </a:rPr>
              <a:t>조사방법과 결과 요약</a:t>
            </a:r>
            <a:endParaRPr lang="en-US" altLang="ko-KR" sz="1600" dirty="0">
              <a:solidFill>
                <a:srgbClr val="212121"/>
              </a:solidFill>
              <a:latin typeface="나눔스퀘어" pitchFamily="50" charset="-127"/>
              <a:ea typeface="나눔스퀘어" pitchFamily="50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1600" dirty="0">
                <a:solidFill>
                  <a:srgbClr val="212121"/>
                </a:solidFill>
                <a:latin typeface="나눔스퀘어" pitchFamily="50" charset="-127"/>
                <a:ea typeface="나눔스퀘어" pitchFamily="50" charset="-127"/>
              </a:rPr>
              <a:t>페르소나</a:t>
            </a:r>
            <a:endParaRPr lang="en-US" altLang="ko-KR" sz="1600" dirty="0">
              <a:solidFill>
                <a:srgbClr val="21212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 rot="16200000">
            <a:off x="4222002" y="2591927"/>
            <a:ext cx="1446550" cy="5268156"/>
          </a:xfrm>
          <a:prstGeom prst="rect">
            <a:avLst/>
          </a:prstGeom>
          <a:noFill/>
          <a:ln w="38100">
            <a:solidFill>
              <a:srgbClr val="E125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962533" y="4951286"/>
            <a:ext cx="721653" cy="549438"/>
          </a:xfrm>
          <a:prstGeom prst="rect">
            <a:avLst/>
          </a:prstGeom>
          <a:solidFill>
            <a:srgbClr val="FFE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Picture 5" descr="C:\Users\13\Desktop\동화약품\자료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948" y="5029703"/>
            <a:ext cx="532820" cy="392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2684186" y="4874964"/>
            <a:ext cx="4689827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2400" dirty="0">
                <a:solidFill>
                  <a:srgbClr val="212121"/>
                </a:solidFill>
                <a:latin typeface="나눔스퀘어 네오 Heavy" pitchFamily="2" charset="-127"/>
                <a:ea typeface="나눔스퀘어 네오 Heavy" pitchFamily="2" charset="-127"/>
              </a:rPr>
              <a:t>03 </a:t>
            </a:r>
            <a:r>
              <a:rPr lang="ko-KR" altLang="en-US" sz="2400" dirty="0">
                <a:solidFill>
                  <a:srgbClr val="212121"/>
                </a:solidFill>
                <a:latin typeface="나눔스퀘어 네오 Heavy" pitchFamily="2" charset="-127"/>
                <a:ea typeface="나눔스퀘어 네오 Heavy" pitchFamily="2" charset="-127"/>
              </a:rPr>
              <a:t>보고서</a:t>
            </a:r>
            <a:endParaRPr lang="en-US" altLang="ko-KR" sz="2400" dirty="0">
              <a:solidFill>
                <a:srgbClr val="212121"/>
              </a:solidFill>
              <a:latin typeface="나눔스퀘어 네오 Heavy" pitchFamily="2" charset="-127"/>
              <a:ea typeface="나눔스퀘어 네오 Heavy" pitchFamily="2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1600" dirty="0">
                <a:solidFill>
                  <a:srgbClr val="212121"/>
                </a:solidFill>
                <a:latin typeface="나눔스퀘어" pitchFamily="50" charset="-127"/>
                <a:ea typeface="나눔스퀘어" pitchFamily="50" charset="-127"/>
              </a:rPr>
              <a:t>홈페이지 무드 보드</a:t>
            </a:r>
            <a:endParaRPr lang="en-US" altLang="ko-KR" sz="1600" dirty="0">
              <a:solidFill>
                <a:srgbClr val="21212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2770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E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 rot="16200000">
            <a:off x="3319815" y="29973"/>
            <a:ext cx="2448272" cy="6221990"/>
          </a:xfrm>
          <a:prstGeom prst="rect">
            <a:avLst/>
          </a:prstGeom>
          <a:noFill/>
          <a:ln w="38100">
            <a:solidFill>
              <a:srgbClr val="E125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96644" y="2635770"/>
            <a:ext cx="852313" cy="929919"/>
          </a:xfrm>
          <a:prstGeom prst="rect">
            <a:avLst/>
          </a:prstGeom>
          <a:solidFill>
            <a:srgbClr val="FFE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5" descr="C:\Users\13\Desktop\동화약품\자료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058" y="2764521"/>
            <a:ext cx="901793" cy="664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885284" y="2473888"/>
            <a:ext cx="5616624" cy="132343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3200" b="1" dirty="0">
                <a:solidFill>
                  <a:srgbClr val="212121"/>
                </a:solidFill>
                <a:latin typeface="나눔스퀘어 네오 Heavy" pitchFamily="2" charset="-127"/>
                <a:ea typeface="나눔스퀘어 네오 Heavy" pitchFamily="2" charset="-127"/>
              </a:rPr>
              <a:t>01 </a:t>
            </a:r>
            <a:r>
              <a:rPr lang="ko-KR" altLang="en-US" sz="3200" b="1" dirty="0">
                <a:solidFill>
                  <a:srgbClr val="212121"/>
                </a:solidFill>
                <a:latin typeface="나눔스퀘어 네오 Heavy" pitchFamily="2" charset="-127"/>
                <a:ea typeface="나눔스퀘어 네오 Heavy" pitchFamily="2" charset="-127"/>
              </a:rPr>
              <a:t>시장 환경 조사 및 분석하기</a:t>
            </a:r>
            <a:endParaRPr lang="en-US" altLang="ko-KR" sz="3200" b="1" dirty="0">
              <a:solidFill>
                <a:srgbClr val="212121"/>
              </a:solidFill>
              <a:latin typeface="나눔스퀘어 네오 Heavy" pitchFamily="2" charset="-127"/>
              <a:ea typeface="나눔스퀘어 네오 Heavy" pitchFamily="2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400" dirty="0">
                <a:solidFill>
                  <a:srgbClr val="212121"/>
                </a:solidFill>
                <a:latin typeface="나눔스퀘어" pitchFamily="50" charset="-127"/>
                <a:ea typeface="나눔스퀘어" pitchFamily="50" charset="-127"/>
              </a:rPr>
              <a:t>경쟁사 홈페이지의 디자인 장</a:t>
            </a:r>
            <a:r>
              <a:rPr lang="en-US" altLang="ko-KR" sz="2400" dirty="0">
                <a:solidFill>
                  <a:srgbClr val="212121"/>
                </a:solidFill>
                <a:latin typeface="나눔스퀘어" pitchFamily="50" charset="-127"/>
                <a:ea typeface="나눔스퀘어" pitchFamily="50" charset="-127"/>
              </a:rPr>
              <a:t>,</a:t>
            </a:r>
            <a:r>
              <a:rPr lang="ko-KR" altLang="en-US" sz="2400" dirty="0">
                <a:solidFill>
                  <a:srgbClr val="212121"/>
                </a:solidFill>
                <a:latin typeface="나눔스퀘어" pitchFamily="50" charset="-127"/>
                <a:ea typeface="나눔스퀘어" pitchFamily="50" charset="-127"/>
              </a:rPr>
              <a:t>단점 도출</a:t>
            </a:r>
            <a:endParaRPr lang="en-US" altLang="ko-KR" sz="2400" dirty="0">
              <a:solidFill>
                <a:srgbClr val="212121"/>
              </a:solidFill>
              <a:latin typeface="나눔스퀘어" pitchFamily="50" charset="-127"/>
              <a:ea typeface="나눔스퀘어" pitchFamily="50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400" dirty="0">
                <a:solidFill>
                  <a:srgbClr val="212121"/>
                </a:solidFill>
                <a:latin typeface="나눔스퀘어" pitchFamily="50" charset="-127"/>
                <a:ea typeface="나눔스퀘어" pitchFamily="50" charset="-127"/>
              </a:rPr>
              <a:t>키워드 도출과 체크리스트</a:t>
            </a:r>
            <a:endParaRPr lang="en-US" altLang="ko-KR" sz="2400" dirty="0">
              <a:solidFill>
                <a:srgbClr val="21212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6607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E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164" y="1350640"/>
            <a:ext cx="1496359" cy="2886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245" y="1356787"/>
            <a:ext cx="1488904" cy="2880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463" y="1350640"/>
            <a:ext cx="1497767" cy="2877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54051"/>
            <a:ext cx="1488904" cy="2872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7544" y="4491960"/>
            <a:ext cx="244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E1251B"/>
                </a:solidFill>
                <a:latin typeface="나눔스퀘어 네오 Heavy" pitchFamily="2" charset="-127"/>
                <a:ea typeface="나눔스퀘어 네오 Heavy" pitchFamily="2" charset="-127"/>
              </a:rPr>
              <a:t>장점</a:t>
            </a:r>
            <a:endParaRPr lang="ko-KR" altLang="en-US" b="1" dirty="0">
              <a:solidFill>
                <a:srgbClr val="E1251B"/>
              </a:solidFill>
              <a:latin typeface="나눔스퀘어 네오 Heavy" pitchFamily="2" charset="-127"/>
              <a:ea typeface="나눔스퀘어 네오 Heavy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3421" y="422451"/>
            <a:ext cx="7444923" cy="332380"/>
          </a:xfrm>
          <a:prstGeom prst="rect">
            <a:avLst/>
          </a:prstGeom>
          <a:solidFill>
            <a:srgbClr val="E12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5536" y="188640"/>
            <a:ext cx="7632848" cy="400110"/>
          </a:xfrm>
          <a:prstGeom prst="rect">
            <a:avLst/>
          </a:prstGeom>
          <a:solidFill>
            <a:srgbClr val="FFEEDD"/>
          </a:solidFill>
          <a:ln w="28575">
            <a:solidFill>
              <a:srgbClr val="E1251B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12121"/>
                </a:solidFill>
                <a:latin typeface="나눔스퀘어 네오 Heavy" pitchFamily="2" charset="-127"/>
                <a:ea typeface="나눔스퀘어 네오 Heavy" pitchFamily="2" charset="-127"/>
              </a:rPr>
              <a:t>01 </a:t>
            </a:r>
            <a:r>
              <a:rPr lang="ko-KR" altLang="en-US" sz="2000" dirty="0">
                <a:solidFill>
                  <a:srgbClr val="212121"/>
                </a:solidFill>
                <a:latin typeface="나눔스퀘어 네오 Heavy" pitchFamily="2" charset="-127"/>
                <a:ea typeface="나눔스퀘어 네오 Heavy" pitchFamily="2" charset="-127"/>
              </a:rPr>
              <a:t>시장 환경 조사 및 분석하기 </a:t>
            </a:r>
            <a:r>
              <a:rPr lang="en-US" altLang="ko-KR" sz="2000" dirty="0">
                <a:solidFill>
                  <a:srgbClr val="212121"/>
                </a:solidFill>
                <a:latin typeface="나눔스퀘어 네오 Heavy" pitchFamily="2" charset="-127"/>
                <a:ea typeface="나눔스퀘어 네오 Heavy" pitchFamily="2" charset="-127"/>
              </a:rPr>
              <a:t>: </a:t>
            </a:r>
            <a:r>
              <a:rPr lang="ko-KR" altLang="en-US" sz="1600" dirty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경쟁사 홈페이지의 디자인 장</a:t>
            </a:r>
            <a:r>
              <a:rPr lang="en-US" altLang="ko-KR" sz="1600" dirty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,</a:t>
            </a:r>
            <a:r>
              <a:rPr lang="ko-KR" altLang="en-US" sz="1600" dirty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단점 도출</a:t>
            </a:r>
            <a:endParaRPr lang="en-US" altLang="ko-KR" dirty="0">
              <a:solidFill>
                <a:srgbClr val="21212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744959"/>
            <a:ext cx="4963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삼성제약 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https://www.sspharm.co.kr/new/main/main.php</a:t>
            </a:r>
            <a:endParaRPr lang="ko-KR" altLang="en-US" sz="1400" dirty="0">
              <a:solidFill>
                <a:schemeClr val="accent3">
                  <a:lumMod val="50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724128" y="5674789"/>
            <a:ext cx="2880320" cy="220010"/>
          </a:xfrm>
          <a:prstGeom prst="rect">
            <a:avLst/>
          </a:prstGeom>
          <a:solidFill>
            <a:schemeClr val="accent3">
              <a:lumMod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3851920" y="6113370"/>
            <a:ext cx="2024129" cy="220010"/>
          </a:xfrm>
          <a:prstGeom prst="rect">
            <a:avLst/>
          </a:prstGeom>
          <a:solidFill>
            <a:schemeClr val="accent3">
              <a:lumMod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7544" y="5623212"/>
            <a:ext cx="84249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z="1500" dirty="0">
                <a:latin typeface="나눔스퀘어 네오 Heavy" pitchFamily="2" charset="-127"/>
                <a:ea typeface="나눔스퀘어 네오 Heavy" pitchFamily="2" charset="-127"/>
              </a:rPr>
              <a:t>간편함</a:t>
            </a:r>
            <a:r>
              <a:rPr lang="en-US" altLang="ko-KR" sz="1500" dirty="0">
                <a:latin typeface="나눔스퀘어OTF Bold" pitchFamily="34" charset="-127"/>
                <a:ea typeface="나눔스퀘어OTF Bold" pitchFamily="34" charset="-127"/>
              </a:rPr>
              <a:t> : </a:t>
            </a:r>
            <a:r>
              <a:rPr lang="ko-KR" altLang="en-US" sz="1500" dirty="0">
                <a:latin typeface="나눔스퀘어OTF Bold" pitchFamily="34" charset="-127"/>
                <a:ea typeface="나눔스퀘어OTF Bold" pitchFamily="34" charset="-127"/>
              </a:rPr>
              <a:t>풀 페이지 사이트로 제작되어 스크롤을 내릴 필요 없이 한 화면에서 정보를 확인하기가 편함</a:t>
            </a:r>
            <a:r>
              <a:rPr lang="en-US" altLang="ko-KR" sz="1500" dirty="0">
                <a:latin typeface="나눔스퀘어OTF Bold" pitchFamily="34" charset="-127"/>
                <a:ea typeface="나눔스퀘어OTF Bold" pitchFamily="34" charset="-127"/>
              </a:rPr>
              <a:t>.</a:t>
            </a:r>
            <a:endParaRPr lang="ko-KR" altLang="en-US" sz="1500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7544" y="6061793"/>
            <a:ext cx="84249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z="1500" dirty="0" err="1">
                <a:latin typeface="나눔스퀘어 네오 Heavy" pitchFamily="2" charset="-127"/>
                <a:ea typeface="나눔스퀘어 네오 Heavy" pitchFamily="2" charset="-127"/>
              </a:rPr>
              <a:t>접근성</a:t>
            </a:r>
            <a:r>
              <a:rPr lang="ko-KR" altLang="en-US" sz="1500" dirty="0"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lang="en-US" altLang="ko-KR" sz="1500" dirty="0"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lang="ko-KR" altLang="en-US" sz="1500" dirty="0">
                <a:latin typeface="나눔스퀘어OTF Bold" pitchFamily="34" charset="-127"/>
                <a:ea typeface="나눔스퀘어OTF Bold" pitchFamily="34" charset="-127"/>
              </a:rPr>
              <a:t>영문 버전 사이트가 따로 있어 외국인이 접근하기에 용이</a:t>
            </a:r>
            <a:r>
              <a:rPr lang="en-US" altLang="ko-KR" sz="1500" dirty="0">
                <a:latin typeface="나눔스퀘어OTF Bold" pitchFamily="34" charset="-127"/>
                <a:ea typeface="나눔스퀘어OTF Bold" pitchFamily="34" charset="-127"/>
              </a:rPr>
              <a:t>.</a:t>
            </a:r>
            <a:endParaRPr lang="ko-KR" altLang="en-US" sz="1500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456158" y="5208769"/>
            <a:ext cx="1358121" cy="220010"/>
          </a:xfrm>
          <a:prstGeom prst="rect">
            <a:avLst/>
          </a:prstGeom>
          <a:solidFill>
            <a:schemeClr val="accent3">
              <a:lumMod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67544" y="5157192"/>
            <a:ext cx="84249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z="1500" dirty="0">
                <a:latin typeface="나눔스퀘어 네오 Heavy" pitchFamily="2" charset="-127"/>
                <a:ea typeface="나눔스퀘어 네오 Heavy" pitchFamily="2" charset="-127"/>
              </a:rPr>
              <a:t>디자인</a:t>
            </a:r>
            <a:r>
              <a:rPr lang="ko-KR" altLang="en-US" sz="1500" dirty="0"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lang="en-US" altLang="ko-KR" sz="1500" dirty="0"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lang="ko-KR" altLang="en-US" sz="1500" dirty="0">
                <a:latin typeface="나눔스퀘어OTF Bold" pitchFamily="34" charset="-127"/>
                <a:ea typeface="나눔스퀘어OTF Bold" pitchFamily="34" charset="-127"/>
              </a:rPr>
              <a:t>사이트 상단과 하단에 </a:t>
            </a:r>
            <a:r>
              <a:rPr lang="ko-KR" altLang="en-US" sz="1500" dirty="0" err="1">
                <a:latin typeface="나눔스퀘어OTF Bold" pitchFamily="34" charset="-127"/>
                <a:ea typeface="나눔스퀘어OTF Bold" pitchFamily="34" charset="-127"/>
              </a:rPr>
              <a:t>네비게이션과</a:t>
            </a:r>
            <a:r>
              <a:rPr lang="ko-KR" altLang="en-US" sz="1500" dirty="0">
                <a:latin typeface="나눔스퀘어OTF Bold" pitchFamily="34" charset="-127"/>
                <a:ea typeface="나눔스퀘어OTF Bold" pitchFamily="34" charset="-127"/>
              </a:rPr>
              <a:t> 배너를 나누어 메인 화면에 집중할 수 있게 디자인함</a:t>
            </a:r>
            <a:r>
              <a:rPr lang="en-US" altLang="ko-KR" sz="1500" dirty="0">
                <a:latin typeface="나눔스퀘어OTF Bold" pitchFamily="34" charset="-127"/>
                <a:ea typeface="나눔스퀘어OTF Bold" pitchFamily="34" charset="-127"/>
              </a:rPr>
              <a:t>.</a:t>
            </a:r>
            <a:endParaRPr lang="ko-KR" altLang="en-US" sz="1500" dirty="0">
              <a:latin typeface="나눔스퀘어OTF Bold" pitchFamily="34" charset="-127"/>
              <a:ea typeface="나눔스퀘어OTF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5121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E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223421" y="422451"/>
            <a:ext cx="7444923" cy="332380"/>
          </a:xfrm>
          <a:prstGeom prst="rect">
            <a:avLst/>
          </a:prstGeom>
          <a:solidFill>
            <a:srgbClr val="E12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5536" y="188640"/>
            <a:ext cx="7632848" cy="400110"/>
          </a:xfrm>
          <a:prstGeom prst="rect">
            <a:avLst/>
          </a:prstGeom>
          <a:solidFill>
            <a:srgbClr val="FFEEDD"/>
          </a:solidFill>
          <a:ln w="28575">
            <a:solidFill>
              <a:srgbClr val="E1251B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12121"/>
                </a:solidFill>
                <a:latin typeface="나눔스퀘어 네오 Heavy" pitchFamily="2" charset="-127"/>
                <a:ea typeface="나눔스퀘어 네오 Heavy" pitchFamily="2" charset="-127"/>
              </a:rPr>
              <a:t>01 </a:t>
            </a:r>
            <a:r>
              <a:rPr lang="ko-KR" altLang="en-US" sz="2000" dirty="0">
                <a:solidFill>
                  <a:srgbClr val="212121"/>
                </a:solidFill>
                <a:latin typeface="나눔스퀘어 네오 Heavy" pitchFamily="2" charset="-127"/>
                <a:ea typeface="나눔스퀘어 네오 Heavy" pitchFamily="2" charset="-127"/>
              </a:rPr>
              <a:t>시장 환경 조사 및 분석하기 </a:t>
            </a:r>
            <a:r>
              <a:rPr lang="en-US" altLang="ko-KR" sz="2000" dirty="0">
                <a:solidFill>
                  <a:srgbClr val="212121"/>
                </a:solidFill>
                <a:latin typeface="나눔스퀘어 네오 Heavy" pitchFamily="2" charset="-127"/>
                <a:ea typeface="나눔스퀘어 네오 Heavy" pitchFamily="2" charset="-127"/>
              </a:rPr>
              <a:t>: </a:t>
            </a:r>
            <a:r>
              <a:rPr lang="ko-KR" altLang="en-US" sz="1600" dirty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경쟁사 홈페이지의 디자인 장</a:t>
            </a:r>
            <a:r>
              <a:rPr lang="en-US" altLang="ko-KR" sz="1600" dirty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,</a:t>
            </a:r>
            <a:r>
              <a:rPr lang="ko-KR" altLang="en-US" sz="1600" dirty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단점 도출</a:t>
            </a:r>
            <a:endParaRPr lang="en-US" altLang="ko-KR" sz="2000" dirty="0">
              <a:solidFill>
                <a:srgbClr val="21212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744959"/>
            <a:ext cx="4963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삼성제약 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https://www.sspharm.co.kr/new/main/main.php</a:t>
            </a:r>
            <a:endParaRPr lang="ko-KR" altLang="en-US" sz="1400" dirty="0">
              <a:solidFill>
                <a:schemeClr val="accent3">
                  <a:lumMod val="50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419872" y="5733256"/>
            <a:ext cx="4104456" cy="220010"/>
          </a:xfrm>
          <a:prstGeom prst="rect">
            <a:avLst/>
          </a:prstGeom>
          <a:solidFill>
            <a:schemeClr val="accent3">
              <a:lumMod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772245" y="6113370"/>
            <a:ext cx="1974886" cy="220010"/>
          </a:xfrm>
          <a:prstGeom prst="rect">
            <a:avLst/>
          </a:prstGeom>
          <a:solidFill>
            <a:schemeClr val="accent3">
              <a:lumMod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67544" y="5085184"/>
            <a:ext cx="82809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z="1500" dirty="0">
                <a:latin typeface="나눔스퀘어 네오 Heavy" pitchFamily="2" charset="-127"/>
                <a:ea typeface="나눔스퀘어 네오 Heavy" pitchFamily="2" charset="-127"/>
              </a:rPr>
              <a:t>구분 </a:t>
            </a:r>
            <a:r>
              <a:rPr lang="en-US" altLang="ko-KR" sz="1500" dirty="0"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lang="ko-KR" altLang="en-US" sz="1500" dirty="0">
                <a:latin typeface="나눔스퀘어OTF Bold" pitchFamily="34" charset="-127"/>
                <a:ea typeface="나눔스퀘어OTF Bold" pitchFamily="34" charset="-127"/>
              </a:rPr>
              <a:t>한글 사이트와 영어 사이트가 분류되어 있음에도 불구하고 한글 사이트의 카테고리가 영어로 </a:t>
            </a:r>
            <a:r>
              <a:rPr lang="ko-KR" altLang="en-US" sz="1500" dirty="0" err="1">
                <a:latin typeface="나눔스퀘어OTF Bold" pitchFamily="34" charset="-127"/>
                <a:ea typeface="나눔스퀘어OTF Bold" pitchFamily="34" charset="-127"/>
              </a:rPr>
              <a:t>분류되어있어</a:t>
            </a:r>
            <a:r>
              <a:rPr lang="ko-KR" altLang="en-US" sz="1500" dirty="0">
                <a:latin typeface="나눔스퀘어OTF Bold" pitchFamily="34" charset="-127"/>
                <a:ea typeface="나눔스퀘어OTF Bold" pitchFamily="34" charset="-127"/>
              </a:rPr>
              <a:t> 영어를 잘 모르는 사람은 이용하기가 불편 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5688905"/>
            <a:ext cx="84249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z="1500" dirty="0">
                <a:latin typeface="나눔스퀘어 네오 Heavy" pitchFamily="2" charset="-127"/>
                <a:ea typeface="나눔스퀘어 네오 Heavy" pitchFamily="2" charset="-127"/>
              </a:rPr>
              <a:t>소외계층</a:t>
            </a:r>
            <a:r>
              <a:rPr lang="ko-KR" altLang="en-US" sz="1500" dirty="0"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lang="en-US" altLang="ko-KR" sz="1500" dirty="0"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lang="ko-KR" altLang="en-US" sz="1500" dirty="0">
                <a:latin typeface="나눔스퀘어OTF Bold" pitchFamily="34" charset="-127"/>
                <a:ea typeface="나눔스퀘어OTF Bold" pitchFamily="34" charset="-127"/>
              </a:rPr>
              <a:t>시스템이 최신식이나 조작법이 익숙하지 않은 시니어 계층은 이용하기 불편 할 듯 함</a:t>
            </a:r>
            <a:r>
              <a:rPr lang="en-US" altLang="ko-KR" sz="1500" dirty="0">
                <a:latin typeface="나눔스퀘어OTF Bold" pitchFamily="34" charset="-127"/>
                <a:ea typeface="나눔스퀘어OTF Bold" pitchFamily="34" charset="-127"/>
              </a:rPr>
              <a:t>.</a:t>
            </a:r>
            <a:endParaRPr lang="ko-KR" altLang="en-US" sz="1500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7544" y="6061793"/>
            <a:ext cx="84249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z="1500" dirty="0">
                <a:latin typeface="나눔스퀘어 네오 Heavy" pitchFamily="2" charset="-127"/>
                <a:ea typeface="나눔스퀘어 네오 Heavy" pitchFamily="2" charset="-127"/>
              </a:rPr>
              <a:t>정체성 </a:t>
            </a:r>
            <a:r>
              <a:rPr lang="en-US" altLang="ko-KR" sz="1500" dirty="0"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lang="ko-KR" altLang="en-US" sz="1500" dirty="0">
                <a:latin typeface="나눔스퀘어OTF Bold" pitchFamily="34" charset="-127"/>
                <a:ea typeface="나눔스퀘어OTF Bold" pitchFamily="34" charset="-127"/>
              </a:rPr>
              <a:t>로고에 사용된 컬러로 포인트를 주었지만 정체성을 나타내기엔 부족해 보임</a:t>
            </a:r>
            <a:r>
              <a:rPr lang="en-US" altLang="ko-KR" sz="1500" dirty="0">
                <a:latin typeface="나눔스퀘어OTF Bold" pitchFamily="34" charset="-127"/>
                <a:ea typeface="나눔스퀘어OTF Bold" pitchFamily="34" charset="-127"/>
              </a:rPr>
              <a:t>.</a:t>
            </a:r>
            <a:endParaRPr lang="ko-KR" altLang="en-US" sz="1500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pic>
        <p:nvPicPr>
          <p:cNvPr id="31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164" y="1350640"/>
            <a:ext cx="1496359" cy="2886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245" y="1356787"/>
            <a:ext cx="1488904" cy="2880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463" y="1350640"/>
            <a:ext cx="1497767" cy="2877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54051"/>
            <a:ext cx="1488904" cy="2872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67544" y="4491960"/>
            <a:ext cx="244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E1251B"/>
                </a:solidFill>
                <a:latin typeface="나눔스퀘어 네오 Heavy" pitchFamily="2" charset="-127"/>
                <a:ea typeface="나눔스퀘어 네오 Heavy" pitchFamily="2" charset="-127"/>
              </a:rPr>
              <a:t>단점</a:t>
            </a:r>
            <a:endParaRPr lang="ko-KR" altLang="en-US" b="1" dirty="0">
              <a:solidFill>
                <a:srgbClr val="E1251B"/>
              </a:solidFill>
              <a:latin typeface="나눔스퀘어 네오 Heavy" pitchFamily="2" charset="-127"/>
              <a:ea typeface="나눔스퀘어 네오 Heavy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3789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E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223421" y="422451"/>
            <a:ext cx="7444923" cy="332380"/>
          </a:xfrm>
          <a:prstGeom prst="rect">
            <a:avLst/>
          </a:prstGeom>
          <a:solidFill>
            <a:srgbClr val="E12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5536" y="188640"/>
            <a:ext cx="7632848" cy="400110"/>
          </a:xfrm>
          <a:prstGeom prst="rect">
            <a:avLst/>
          </a:prstGeom>
          <a:solidFill>
            <a:srgbClr val="FFEEDD"/>
          </a:solidFill>
          <a:ln w="28575">
            <a:solidFill>
              <a:srgbClr val="E1251B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12121"/>
                </a:solidFill>
                <a:latin typeface="나눔스퀘어 네오 Heavy" pitchFamily="2" charset="-127"/>
                <a:ea typeface="나눔스퀘어 네오 Heavy" pitchFamily="2" charset="-127"/>
              </a:rPr>
              <a:t>01 </a:t>
            </a:r>
            <a:r>
              <a:rPr lang="ko-KR" altLang="en-US" sz="2000" dirty="0">
                <a:solidFill>
                  <a:srgbClr val="212121"/>
                </a:solidFill>
                <a:latin typeface="나눔스퀘어 네오 Heavy" pitchFamily="2" charset="-127"/>
                <a:ea typeface="나눔스퀘어 네오 Heavy" pitchFamily="2" charset="-127"/>
              </a:rPr>
              <a:t>시장 환경 조사 및 분석하기 </a:t>
            </a:r>
            <a:r>
              <a:rPr lang="en-US" altLang="ko-KR" sz="2000" dirty="0">
                <a:solidFill>
                  <a:srgbClr val="212121"/>
                </a:solidFill>
                <a:latin typeface="나눔스퀘어 네오 Heavy" pitchFamily="2" charset="-127"/>
                <a:ea typeface="나눔스퀘어 네오 Heavy" pitchFamily="2" charset="-127"/>
              </a:rPr>
              <a:t>: </a:t>
            </a:r>
            <a:r>
              <a:rPr lang="ko-KR" altLang="en-US" sz="1600" dirty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경쟁사 홈페이지의 디자인 장</a:t>
            </a:r>
            <a:r>
              <a:rPr lang="en-US" altLang="ko-KR" sz="1600" dirty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,</a:t>
            </a:r>
            <a:r>
              <a:rPr lang="ko-KR" altLang="en-US" sz="1600" dirty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단점 도출</a:t>
            </a:r>
            <a:endParaRPr lang="en-US" altLang="ko-KR" sz="2000" dirty="0">
              <a:solidFill>
                <a:srgbClr val="21212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744959"/>
            <a:ext cx="7236276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accent3">
                    <a:lumMod val="50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종근당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https://m.ckdmall.co.kr/</a:t>
            </a:r>
          </a:p>
          <a:p>
            <a:r>
              <a:rPr lang="en-US" altLang="ko-KR" sz="900" dirty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[</a:t>
            </a:r>
            <a:r>
              <a:rPr lang="ko-KR" altLang="en-US" sz="900" dirty="0" err="1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네이버에</a:t>
            </a:r>
            <a:r>
              <a:rPr lang="ko-KR" altLang="en-US" sz="900" dirty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lang="ko-KR" altLang="en-US" sz="900" dirty="0" err="1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종근당을</a:t>
            </a:r>
            <a:r>
              <a:rPr lang="ko-KR" altLang="en-US" sz="900" dirty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 검색 시</a:t>
            </a:r>
            <a:r>
              <a:rPr lang="en-US" altLang="ko-KR" sz="900" dirty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“</a:t>
            </a:r>
            <a:r>
              <a:rPr lang="ko-KR" altLang="en-US" sz="900" dirty="0" err="1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종근당</a:t>
            </a:r>
            <a:r>
              <a:rPr lang="ko-KR" altLang="en-US" sz="900" dirty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 몰</a:t>
            </a:r>
            <a:r>
              <a:rPr lang="en-US" altLang="ko-KR" sz="900" dirty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”</a:t>
            </a:r>
            <a:r>
              <a:rPr lang="ko-KR" altLang="en-US" sz="900" dirty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 사이트가 검색 상단에 뜨기에 사람들이 접근 하기 쉬운</a:t>
            </a:r>
            <a:r>
              <a:rPr lang="en-US" altLang="ko-KR" sz="900" dirty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“</a:t>
            </a:r>
            <a:r>
              <a:rPr lang="ko-KR" altLang="en-US" sz="900" dirty="0" err="1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종근당</a:t>
            </a:r>
            <a:r>
              <a:rPr lang="ko-KR" altLang="en-US" sz="900" dirty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 몰</a:t>
            </a:r>
            <a:r>
              <a:rPr lang="en-US" altLang="ko-KR" sz="900" dirty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”</a:t>
            </a:r>
            <a:r>
              <a:rPr lang="ko-KR" altLang="en-US" sz="900" dirty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을 기준으로 장</a:t>
            </a:r>
            <a:r>
              <a:rPr lang="en-US" altLang="ko-KR" sz="900" dirty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,</a:t>
            </a:r>
            <a:r>
              <a:rPr lang="ko-KR" altLang="en-US" sz="900" dirty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단점을 작성하였습니다</a:t>
            </a:r>
            <a:r>
              <a:rPr lang="en-US" altLang="ko-KR" sz="900" dirty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.]</a:t>
            </a:r>
            <a:endParaRPr lang="ko-KR" altLang="en-US" sz="900" dirty="0">
              <a:solidFill>
                <a:srgbClr val="212121"/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endParaRPr lang="ko-KR" altLang="en-US" sz="1400" dirty="0">
              <a:solidFill>
                <a:schemeClr val="accent3">
                  <a:lumMod val="50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303653" y="5823448"/>
            <a:ext cx="3240360" cy="220010"/>
          </a:xfrm>
          <a:prstGeom prst="rect">
            <a:avLst/>
          </a:prstGeom>
          <a:solidFill>
            <a:schemeClr val="accent3">
              <a:lumMod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349540" y="6253756"/>
            <a:ext cx="2462820" cy="220010"/>
          </a:xfrm>
          <a:prstGeom prst="rect">
            <a:avLst/>
          </a:prstGeom>
          <a:solidFill>
            <a:schemeClr val="accent3">
              <a:lumMod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015031" y="5377860"/>
            <a:ext cx="2141145" cy="220010"/>
          </a:xfrm>
          <a:prstGeom prst="rect">
            <a:avLst/>
          </a:prstGeom>
          <a:solidFill>
            <a:schemeClr val="accent3">
              <a:lumMod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67544" y="5325016"/>
            <a:ext cx="8280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z="1500" dirty="0">
                <a:latin typeface="나눔스퀘어 네오 Heavy" pitchFamily="2" charset="-127"/>
                <a:ea typeface="나눔스퀘어 네오 Heavy" pitchFamily="2" charset="-127"/>
              </a:rPr>
              <a:t>아이콘</a:t>
            </a:r>
            <a:r>
              <a:rPr lang="ko-KR" altLang="en-US" sz="1500" dirty="0"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lang="en-US" altLang="ko-KR" sz="1500" dirty="0"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lang="ko-KR" altLang="en-US" sz="1500" dirty="0">
                <a:latin typeface="나눔스퀘어OTF Bold" pitchFamily="34" charset="-127"/>
                <a:ea typeface="나눔스퀘어OTF Bold" pitchFamily="34" charset="-127"/>
              </a:rPr>
              <a:t>글을 읽기 어려워하는 사람들도 쉽게 접근 할 수 있는 아이콘</a:t>
            </a:r>
            <a:r>
              <a:rPr lang="en-US" altLang="ko-KR" sz="1500" dirty="0">
                <a:latin typeface="나눔스퀘어OTF Bold" pitchFamily="34" charset="-127"/>
                <a:ea typeface="나눔스퀘어OTF Bold" pitchFamily="34" charset="-127"/>
              </a:rPr>
              <a:t>.</a:t>
            </a:r>
            <a:endParaRPr lang="ko-KR" altLang="en-US" sz="1500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5763597"/>
            <a:ext cx="84249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z="1500" dirty="0">
                <a:latin typeface="나눔스퀘어 네오 Heavy" pitchFamily="2" charset="-127"/>
                <a:ea typeface="나눔스퀘어 네오 Heavy" pitchFamily="2" charset="-127"/>
              </a:rPr>
              <a:t>인터페이스</a:t>
            </a:r>
            <a:r>
              <a:rPr lang="ko-KR" altLang="en-US" sz="1500" dirty="0"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lang="en-US" altLang="ko-KR" sz="1500" dirty="0"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lang="ko-KR" altLang="en-US" sz="1500" dirty="0">
                <a:latin typeface="나눔스퀘어OTF Bold" pitchFamily="34" charset="-127"/>
                <a:ea typeface="나눔스퀘어OTF Bold" pitchFamily="34" charset="-127"/>
              </a:rPr>
              <a:t>채팅상담을 화면 우측 하단에 고정으로 두어 정보 검색 접근 방식 인터페이스를 최소화</a:t>
            </a:r>
            <a:r>
              <a:rPr lang="en-US" altLang="ko-KR" sz="1500" dirty="0">
                <a:latin typeface="나눔스퀘어OTF Bold" pitchFamily="34" charset="-127"/>
                <a:ea typeface="나눔스퀘어OTF Bold" pitchFamily="34" charset="-127"/>
              </a:rPr>
              <a:t>.</a:t>
            </a:r>
            <a:endParaRPr lang="ko-KR" altLang="en-US" sz="1500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7544" y="6202179"/>
            <a:ext cx="84249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z="1500" dirty="0">
                <a:latin typeface="나눔스퀘어 네오 Heavy" pitchFamily="2" charset="-127"/>
                <a:ea typeface="나눔스퀘어 네오 Heavy" pitchFamily="2" charset="-127"/>
              </a:rPr>
              <a:t>편의성</a:t>
            </a:r>
            <a:r>
              <a:rPr lang="ko-KR" altLang="en-US" sz="1500" dirty="0"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lang="en-US" altLang="ko-KR" sz="1500" dirty="0"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lang="ko-KR" altLang="en-US" sz="1500" dirty="0">
                <a:latin typeface="나눔스퀘어OTF Bold" pitchFamily="34" charset="-127"/>
                <a:ea typeface="나눔스퀘어OTF Bold" pitchFamily="34" charset="-127"/>
              </a:rPr>
              <a:t>기업 홈페이지와 약품 판매 홈페이지가 따로 있어 사용자에게 필요한 정보를 구분</a:t>
            </a:r>
            <a:r>
              <a:rPr lang="en-US" altLang="ko-KR" sz="1500" dirty="0">
                <a:latin typeface="나눔스퀘어OTF Bold" pitchFamily="34" charset="-127"/>
                <a:ea typeface="나눔스퀘어OTF Bold" pitchFamily="34" charset="-127"/>
              </a:rPr>
              <a:t>.</a:t>
            </a:r>
            <a:endParaRPr lang="ko-KR" altLang="en-US" sz="1500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pic>
        <p:nvPicPr>
          <p:cNvPr id="19" name="Picture 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93"/>
          <a:stretch/>
        </p:blipFill>
        <p:spPr bwMode="auto">
          <a:xfrm>
            <a:off x="6837852" y="1632030"/>
            <a:ext cx="1649289" cy="287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761" y="1632030"/>
            <a:ext cx="1647682" cy="2872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227" y="1632030"/>
            <a:ext cx="1541592" cy="2872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8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2"/>
          <a:stretch/>
        </p:blipFill>
        <p:spPr bwMode="auto">
          <a:xfrm>
            <a:off x="6096562" y="1632030"/>
            <a:ext cx="1654542" cy="287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76" y="1632029"/>
            <a:ext cx="1551210" cy="2872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629" y="1632030"/>
            <a:ext cx="1663183" cy="2877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6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94"/>
          <a:stretch/>
        </p:blipFill>
        <p:spPr bwMode="auto">
          <a:xfrm>
            <a:off x="4592377" y="1632030"/>
            <a:ext cx="1649246" cy="287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21501" y="1355921"/>
            <a:ext cx="920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>
                <a:solidFill>
                  <a:srgbClr val="212121"/>
                </a:solidFill>
              </a:rPr>
              <a:t>종근당</a:t>
            </a:r>
            <a:r>
              <a:rPr lang="ko-KR" altLang="en-US" sz="1200" b="1" dirty="0">
                <a:solidFill>
                  <a:srgbClr val="212121"/>
                </a:solidFill>
              </a:rPr>
              <a:t> 몰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72000" y="1355030"/>
            <a:ext cx="920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>
                <a:solidFill>
                  <a:srgbClr val="212121"/>
                </a:solidFill>
              </a:rPr>
              <a:t>종근당</a:t>
            </a:r>
            <a:endParaRPr lang="ko-KR" altLang="en-US" sz="1200" b="1" dirty="0">
              <a:solidFill>
                <a:srgbClr val="21212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7544" y="4777988"/>
            <a:ext cx="244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E1251B"/>
                </a:solidFill>
                <a:latin typeface="나눔스퀘어 네오 Heavy" pitchFamily="2" charset="-127"/>
                <a:ea typeface="나눔스퀘어 네오 Heavy" pitchFamily="2" charset="-127"/>
              </a:rPr>
              <a:t>장점</a:t>
            </a:r>
            <a:endParaRPr lang="ko-KR" altLang="en-US" b="1" dirty="0">
              <a:solidFill>
                <a:srgbClr val="E1251B"/>
              </a:solidFill>
              <a:latin typeface="나눔스퀘어 네오 Heavy" pitchFamily="2" charset="-127"/>
              <a:ea typeface="나눔스퀘어 네오 Heavy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3205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E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4793521"/>
            <a:ext cx="244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E1251B"/>
                </a:solidFill>
                <a:latin typeface="나눔스퀘어 네오 Heavy" pitchFamily="2" charset="-127"/>
                <a:ea typeface="나눔스퀘어 네오 Heavy" pitchFamily="2" charset="-127"/>
              </a:rPr>
              <a:t>단점</a:t>
            </a:r>
            <a:endParaRPr lang="ko-KR" altLang="en-US" b="1" dirty="0">
              <a:solidFill>
                <a:srgbClr val="E1251B"/>
              </a:solidFill>
              <a:latin typeface="나눔스퀘어 네오 Heavy" pitchFamily="2" charset="-127"/>
              <a:ea typeface="나눔스퀘어 네오 Heavy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3421" y="422451"/>
            <a:ext cx="7444923" cy="332380"/>
          </a:xfrm>
          <a:prstGeom prst="rect">
            <a:avLst/>
          </a:prstGeom>
          <a:solidFill>
            <a:srgbClr val="E12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5536" y="188640"/>
            <a:ext cx="7632848" cy="400110"/>
          </a:xfrm>
          <a:prstGeom prst="rect">
            <a:avLst/>
          </a:prstGeom>
          <a:solidFill>
            <a:srgbClr val="FFEEDD"/>
          </a:solidFill>
          <a:ln w="28575">
            <a:solidFill>
              <a:srgbClr val="E1251B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12121"/>
                </a:solidFill>
                <a:latin typeface="나눔스퀘어 네오 Heavy" pitchFamily="2" charset="-127"/>
                <a:ea typeface="나눔스퀘어 네오 Heavy" pitchFamily="2" charset="-127"/>
              </a:rPr>
              <a:t>01 </a:t>
            </a:r>
            <a:r>
              <a:rPr lang="ko-KR" altLang="en-US" sz="2000" dirty="0">
                <a:solidFill>
                  <a:srgbClr val="212121"/>
                </a:solidFill>
                <a:latin typeface="나눔스퀘어 네오 Heavy" pitchFamily="2" charset="-127"/>
                <a:ea typeface="나눔스퀘어 네오 Heavy" pitchFamily="2" charset="-127"/>
              </a:rPr>
              <a:t>시장 환경 조사 및 분석하기 </a:t>
            </a:r>
            <a:r>
              <a:rPr lang="en-US" altLang="ko-KR" sz="2000" dirty="0">
                <a:solidFill>
                  <a:srgbClr val="212121"/>
                </a:solidFill>
                <a:latin typeface="나눔스퀘어 네오 Heavy" pitchFamily="2" charset="-127"/>
                <a:ea typeface="나눔스퀘어 네오 Heavy" pitchFamily="2" charset="-127"/>
              </a:rPr>
              <a:t>: </a:t>
            </a:r>
            <a:r>
              <a:rPr lang="ko-KR" altLang="en-US" sz="1600" dirty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경쟁사 홈페이지의 디자인 장</a:t>
            </a:r>
            <a:r>
              <a:rPr lang="en-US" altLang="ko-KR" sz="1600" dirty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,</a:t>
            </a:r>
            <a:r>
              <a:rPr lang="ko-KR" altLang="en-US" sz="1600" dirty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단점 도출</a:t>
            </a:r>
            <a:endParaRPr lang="en-US" altLang="ko-KR" sz="2000" dirty="0">
              <a:solidFill>
                <a:srgbClr val="21212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744959"/>
            <a:ext cx="7236276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accent3">
                    <a:lumMod val="50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종근당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https://m.ckdmall.co.kr/</a:t>
            </a:r>
          </a:p>
          <a:p>
            <a:r>
              <a:rPr lang="en-US" altLang="ko-KR" sz="900" dirty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[</a:t>
            </a:r>
            <a:r>
              <a:rPr lang="ko-KR" altLang="en-US" sz="900" dirty="0" err="1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네이버에</a:t>
            </a:r>
            <a:r>
              <a:rPr lang="ko-KR" altLang="en-US" sz="900" dirty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lang="ko-KR" altLang="en-US" sz="900" dirty="0" err="1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종근당을</a:t>
            </a:r>
            <a:r>
              <a:rPr lang="ko-KR" altLang="en-US" sz="900" dirty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 검색 시</a:t>
            </a:r>
            <a:r>
              <a:rPr lang="en-US" altLang="ko-KR" sz="900" dirty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“</a:t>
            </a:r>
            <a:r>
              <a:rPr lang="ko-KR" altLang="en-US" sz="900" dirty="0" err="1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종근당</a:t>
            </a:r>
            <a:r>
              <a:rPr lang="ko-KR" altLang="en-US" sz="900" dirty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 몰</a:t>
            </a:r>
            <a:r>
              <a:rPr lang="en-US" altLang="ko-KR" sz="900" dirty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”</a:t>
            </a:r>
            <a:r>
              <a:rPr lang="ko-KR" altLang="en-US" sz="900" dirty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 사이트가 검색 상단에 뜨기에 사람들이 접근 하기 쉬운</a:t>
            </a:r>
            <a:r>
              <a:rPr lang="en-US" altLang="ko-KR" sz="900" dirty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“</a:t>
            </a:r>
            <a:r>
              <a:rPr lang="ko-KR" altLang="en-US" sz="900" dirty="0" err="1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종근당</a:t>
            </a:r>
            <a:r>
              <a:rPr lang="ko-KR" altLang="en-US" sz="900" dirty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 몰</a:t>
            </a:r>
            <a:r>
              <a:rPr lang="en-US" altLang="ko-KR" sz="900" dirty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”</a:t>
            </a:r>
            <a:r>
              <a:rPr lang="ko-KR" altLang="en-US" sz="900" dirty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을 기준으로 장</a:t>
            </a:r>
            <a:r>
              <a:rPr lang="en-US" altLang="ko-KR" sz="900" dirty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,</a:t>
            </a:r>
            <a:r>
              <a:rPr lang="ko-KR" altLang="en-US" sz="900" dirty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단점을 작성하였습니다</a:t>
            </a:r>
            <a:r>
              <a:rPr lang="en-US" altLang="ko-KR" sz="900" dirty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.]</a:t>
            </a:r>
            <a:endParaRPr lang="ko-KR" altLang="en-US" sz="900" dirty="0">
              <a:solidFill>
                <a:srgbClr val="212121"/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endParaRPr lang="ko-KR" altLang="en-US" sz="1400" dirty="0">
              <a:solidFill>
                <a:schemeClr val="accent3">
                  <a:lumMod val="50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779912" y="5361311"/>
            <a:ext cx="1879848" cy="220010"/>
          </a:xfrm>
          <a:prstGeom prst="rect">
            <a:avLst/>
          </a:prstGeom>
          <a:solidFill>
            <a:schemeClr val="accent3">
              <a:lumMod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67544" y="5316741"/>
            <a:ext cx="8280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z="1500" dirty="0">
                <a:latin typeface="나눔스퀘어 네오 Heavy" pitchFamily="2" charset="-127"/>
                <a:ea typeface="나눔스퀘어 네오 Heavy" pitchFamily="2" charset="-127"/>
              </a:rPr>
              <a:t>통일감</a:t>
            </a:r>
            <a:r>
              <a:rPr lang="ko-KR" altLang="en-US" sz="1500" dirty="0"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lang="en-US" altLang="ko-KR" sz="1500" dirty="0"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lang="ko-KR" altLang="en-US" sz="1500" dirty="0">
                <a:latin typeface="나눔스퀘어OTF Bold" pitchFamily="34" charset="-127"/>
                <a:ea typeface="나눔스퀘어OTF Bold" pitchFamily="34" charset="-127"/>
              </a:rPr>
              <a:t>판매 사이트와 기업사이트의 디자인적 통일감이 없음</a:t>
            </a:r>
            <a:r>
              <a:rPr lang="en-US" altLang="ko-KR" sz="1500" dirty="0"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lang="ko-KR" altLang="en-US" sz="1500" dirty="0">
                <a:latin typeface="나눔스퀘어OTF Bold" pitchFamily="34" charset="-127"/>
                <a:ea typeface="나눔스퀘어OTF Bold" pitchFamily="34" charset="-127"/>
              </a:rPr>
              <a:t>서로 다른 기업의 사이트 처럼 보임</a:t>
            </a:r>
            <a:r>
              <a:rPr lang="en-US" altLang="ko-KR" sz="1500" dirty="0">
                <a:latin typeface="나눔스퀘어OTF Bold" pitchFamily="34" charset="-127"/>
                <a:ea typeface="나눔스퀘어OTF Bold" pitchFamily="34" charset="-127"/>
              </a:rPr>
              <a:t>.</a:t>
            </a:r>
            <a:endParaRPr lang="ko-KR" altLang="en-US" sz="1500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5755322"/>
            <a:ext cx="8568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z="1500" dirty="0">
                <a:latin typeface="나눔스퀘어 네오 Heavy" pitchFamily="2" charset="-127"/>
                <a:ea typeface="나눔스퀘어 네오 Heavy" pitchFamily="2" charset="-127"/>
              </a:rPr>
              <a:t>편의성</a:t>
            </a:r>
            <a:r>
              <a:rPr lang="ko-KR" altLang="en-US" sz="1500" dirty="0"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lang="en-US" altLang="ko-KR" sz="1500" dirty="0"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lang="ko-KR" altLang="en-US" sz="1500" dirty="0">
                <a:latin typeface="나눔스퀘어OTF Bold" pitchFamily="34" charset="-127"/>
                <a:ea typeface="나눔스퀘어OTF Bold" pitchFamily="34" charset="-127"/>
              </a:rPr>
              <a:t>기업 사이트가 있음에도 판매 사이트에 기업 브랜드 탭이 추가되어있음</a:t>
            </a:r>
            <a:r>
              <a:rPr lang="en-US" altLang="ko-KR" sz="1500" dirty="0">
                <a:latin typeface="나눔스퀘어OTF Bold" pitchFamily="34" charset="-127"/>
                <a:ea typeface="나눔스퀘어OTF Bold" pitchFamily="34" charset="-127"/>
              </a:rPr>
              <a:t>,</a:t>
            </a:r>
            <a:r>
              <a:rPr lang="ko-KR" altLang="en-US" sz="1500" dirty="0">
                <a:latin typeface="나눔스퀘어OTF Bold" pitchFamily="34" charset="-127"/>
                <a:ea typeface="나눔스퀘어OTF Bold" pitchFamily="34" charset="-127"/>
              </a:rPr>
              <a:t> 판매 사이트를 방문한 이용객한테는</a:t>
            </a:r>
            <a:r>
              <a:rPr lang="en-US" altLang="ko-KR" sz="1500" dirty="0"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lang="ko-KR" altLang="en-US" sz="1500" dirty="0">
                <a:latin typeface="나눔스퀘어OTF Bold" pitchFamily="34" charset="-127"/>
                <a:ea typeface="나눔스퀘어OTF Bold" pitchFamily="34" charset="-127"/>
              </a:rPr>
              <a:t>불필요해 보임</a:t>
            </a:r>
            <a:r>
              <a:rPr lang="en-US" altLang="ko-KR" sz="1500" dirty="0">
                <a:latin typeface="나눔스퀘어OTF Bold" pitchFamily="34" charset="-127"/>
                <a:ea typeface="나눔스퀘어OTF Bold" pitchFamily="34" charset="-127"/>
              </a:rPr>
              <a:t>.</a:t>
            </a:r>
            <a:endParaRPr lang="ko-KR" altLang="en-US" sz="1500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pic>
        <p:nvPicPr>
          <p:cNvPr id="24" name="Picture 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93"/>
          <a:stretch/>
        </p:blipFill>
        <p:spPr bwMode="auto">
          <a:xfrm>
            <a:off x="6837852" y="1632030"/>
            <a:ext cx="1649289" cy="287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761" y="1632030"/>
            <a:ext cx="1647682" cy="2872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227" y="1632030"/>
            <a:ext cx="1541592" cy="2872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8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2"/>
          <a:stretch/>
        </p:blipFill>
        <p:spPr bwMode="auto">
          <a:xfrm>
            <a:off x="6096562" y="1632030"/>
            <a:ext cx="1654542" cy="287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76" y="1632029"/>
            <a:ext cx="1551210" cy="2872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629" y="1632030"/>
            <a:ext cx="1663183" cy="2877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6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94"/>
          <a:stretch/>
        </p:blipFill>
        <p:spPr bwMode="auto">
          <a:xfrm>
            <a:off x="4592377" y="1632030"/>
            <a:ext cx="1649246" cy="287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521501" y="1355921"/>
            <a:ext cx="920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>
                <a:solidFill>
                  <a:srgbClr val="212121"/>
                </a:solidFill>
              </a:rPr>
              <a:t>종근당</a:t>
            </a:r>
            <a:r>
              <a:rPr lang="ko-KR" altLang="en-US" sz="1200" b="1" dirty="0">
                <a:solidFill>
                  <a:srgbClr val="212121"/>
                </a:solidFill>
              </a:rPr>
              <a:t> 몰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572000" y="1355030"/>
            <a:ext cx="920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>
                <a:solidFill>
                  <a:srgbClr val="212121"/>
                </a:solidFill>
              </a:rPr>
              <a:t>종근당</a:t>
            </a:r>
            <a:endParaRPr lang="ko-KR" altLang="en-US" sz="1200" b="1" dirty="0">
              <a:solidFill>
                <a:srgbClr val="2121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201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E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4661410"/>
            <a:ext cx="244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E1251B"/>
                </a:solidFill>
                <a:latin typeface="나눔스퀘어 네오 Heavy" pitchFamily="2" charset="-127"/>
                <a:ea typeface="나눔스퀘어 네오 Heavy" pitchFamily="2" charset="-127"/>
              </a:rPr>
              <a:t>장점</a:t>
            </a:r>
            <a:endParaRPr lang="ko-KR" altLang="en-US" b="1" dirty="0">
              <a:solidFill>
                <a:srgbClr val="E1251B"/>
              </a:solidFill>
              <a:latin typeface="나눔스퀘어 네오 Heavy" pitchFamily="2" charset="-127"/>
              <a:ea typeface="나눔스퀘어 네오 Heavy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3421" y="422451"/>
            <a:ext cx="7444923" cy="332380"/>
          </a:xfrm>
          <a:prstGeom prst="rect">
            <a:avLst/>
          </a:prstGeom>
          <a:solidFill>
            <a:srgbClr val="E12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5536" y="188640"/>
            <a:ext cx="7632848" cy="400110"/>
          </a:xfrm>
          <a:prstGeom prst="rect">
            <a:avLst/>
          </a:prstGeom>
          <a:solidFill>
            <a:srgbClr val="FFEEDD"/>
          </a:solidFill>
          <a:ln w="28575">
            <a:solidFill>
              <a:srgbClr val="E1251B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12121"/>
                </a:solidFill>
                <a:latin typeface="나눔스퀘어 네오 Heavy" pitchFamily="2" charset="-127"/>
                <a:ea typeface="나눔스퀘어 네오 Heavy" pitchFamily="2" charset="-127"/>
              </a:rPr>
              <a:t>01 </a:t>
            </a:r>
            <a:r>
              <a:rPr lang="ko-KR" altLang="en-US" sz="2000" dirty="0">
                <a:solidFill>
                  <a:srgbClr val="212121"/>
                </a:solidFill>
                <a:latin typeface="나눔스퀘어 네오 Heavy" pitchFamily="2" charset="-127"/>
                <a:ea typeface="나눔스퀘어 네오 Heavy" pitchFamily="2" charset="-127"/>
              </a:rPr>
              <a:t>시장 환경 조사 및 분석하기 </a:t>
            </a:r>
            <a:r>
              <a:rPr lang="en-US" altLang="ko-KR" sz="2000" dirty="0">
                <a:solidFill>
                  <a:srgbClr val="212121"/>
                </a:solidFill>
                <a:latin typeface="나눔스퀘어 네오 Heavy" pitchFamily="2" charset="-127"/>
                <a:ea typeface="나눔스퀘어 네오 Heavy" pitchFamily="2" charset="-127"/>
              </a:rPr>
              <a:t>: </a:t>
            </a:r>
            <a:r>
              <a:rPr lang="ko-KR" altLang="en-US" sz="1600" dirty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경쟁사 홈페이지의 디자인 장</a:t>
            </a:r>
            <a:r>
              <a:rPr lang="en-US" altLang="ko-KR" sz="1600" dirty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,</a:t>
            </a:r>
            <a:r>
              <a:rPr lang="ko-KR" altLang="en-US" sz="1600" dirty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단점 도출</a:t>
            </a:r>
            <a:endParaRPr lang="en-US" altLang="ko-KR" sz="2000" dirty="0">
              <a:solidFill>
                <a:srgbClr val="21212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744959"/>
            <a:ext cx="4698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>
                <a:solidFill>
                  <a:schemeClr val="accent3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일양약품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https://www.ilyang.co.kr/m_ilyang/index.asp</a:t>
            </a:r>
            <a:endParaRPr lang="ko-KR" altLang="en-US" sz="1400" dirty="0">
              <a:solidFill>
                <a:schemeClr val="accent3">
                  <a:lumMod val="50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084168" y="5229200"/>
            <a:ext cx="1879848" cy="220010"/>
          </a:xfrm>
          <a:prstGeom prst="rect">
            <a:avLst/>
          </a:prstGeom>
          <a:solidFill>
            <a:schemeClr val="accent3">
              <a:lumMod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67544" y="5184630"/>
            <a:ext cx="8280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z="1500" dirty="0">
                <a:latin typeface="나눔스퀘어 네오 Heavy" pitchFamily="2" charset="-127"/>
                <a:ea typeface="나눔스퀘어 네오 Heavy" pitchFamily="2" charset="-127"/>
              </a:rPr>
              <a:t>편의성</a:t>
            </a:r>
            <a:r>
              <a:rPr lang="ko-KR" altLang="en-US" sz="1500" dirty="0"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lang="en-US" altLang="ko-KR" sz="1500" dirty="0"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lang="ko-KR" altLang="en-US" sz="1500" dirty="0">
                <a:latin typeface="나눔스퀘어OTF Bold" pitchFamily="34" charset="-127"/>
                <a:ea typeface="나눔스퀘어OTF Bold" pitchFamily="34" charset="-127"/>
              </a:rPr>
              <a:t>사용자들이 많이 찾는 검색 인터페이스를 메인 상단에 두어 불필요한 행동을 최소화</a:t>
            </a:r>
            <a:r>
              <a:rPr lang="en-US" altLang="ko-KR" sz="1500" dirty="0">
                <a:latin typeface="나눔스퀘어OTF Bold" pitchFamily="34" charset="-127"/>
                <a:ea typeface="나눔스퀘어OTF Bold" pitchFamily="34" charset="-127"/>
              </a:rPr>
              <a:t>.</a:t>
            </a:r>
            <a:r>
              <a:rPr lang="ko-KR" altLang="en-US" sz="1500" dirty="0">
                <a:latin typeface="나눔스퀘어OTF Bold" pitchFamily="34" charset="-127"/>
                <a:ea typeface="나눔스퀘어OTF Bold" pitchFamily="34" charset="-127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5623211"/>
            <a:ext cx="8568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z="1500" dirty="0">
                <a:latin typeface="나눔스퀘어 네오 Heavy" pitchFamily="2" charset="-127"/>
                <a:ea typeface="나눔스퀘어 네오 Heavy" pitchFamily="2" charset="-127"/>
              </a:rPr>
              <a:t>아이콘</a:t>
            </a:r>
            <a:r>
              <a:rPr lang="ko-KR" altLang="en-US" sz="1500" dirty="0"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lang="en-US" altLang="ko-KR" sz="1500" dirty="0"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lang="ko-KR" altLang="en-US" sz="1500" dirty="0">
                <a:latin typeface="나눔스퀘어OTF Bold" pitchFamily="34" charset="-127"/>
                <a:ea typeface="나눔스퀘어OTF Bold" pitchFamily="34" charset="-127"/>
              </a:rPr>
              <a:t>카테고리에 아이콘이 있어 시각적으로 이용하기 편함</a:t>
            </a:r>
            <a:r>
              <a:rPr lang="en-US" altLang="ko-KR" sz="1500" dirty="0">
                <a:latin typeface="나눔스퀘어OTF Bold" pitchFamily="34" charset="-127"/>
                <a:ea typeface="나눔스퀘어OTF Bold" pitchFamily="34" charset="-127"/>
              </a:rPr>
              <a:t>.</a:t>
            </a:r>
            <a:endParaRPr lang="ko-KR" altLang="en-US" sz="1500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40767"/>
            <a:ext cx="1757722" cy="2877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985" y="1340767"/>
            <a:ext cx="1771207" cy="2877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1547664" y="6150353"/>
            <a:ext cx="4464496" cy="220010"/>
          </a:xfrm>
          <a:prstGeom prst="rect">
            <a:avLst/>
          </a:prstGeom>
          <a:solidFill>
            <a:schemeClr val="accent3">
              <a:lumMod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67544" y="6098776"/>
            <a:ext cx="8568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z="1500" dirty="0">
                <a:latin typeface="나눔스퀘어 네오 Heavy" pitchFamily="2" charset="-127"/>
                <a:ea typeface="나눔스퀘어 네오 Heavy" pitchFamily="2" charset="-127"/>
              </a:rPr>
              <a:t>간소화</a:t>
            </a:r>
            <a:r>
              <a:rPr lang="ko-KR" altLang="en-US" sz="1500" dirty="0"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lang="en-US" altLang="ko-KR" sz="1500" dirty="0"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lang="ko-KR" altLang="en-US" sz="1500" dirty="0">
                <a:latin typeface="나눔스퀘어OTF Bold" pitchFamily="34" charset="-127"/>
                <a:ea typeface="나눔스퀘어OTF Bold" pitchFamily="34" charset="-127"/>
              </a:rPr>
              <a:t>수요가 적은 카테고리</a:t>
            </a:r>
            <a:r>
              <a:rPr lang="en-US" altLang="ko-KR" sz="1500" dirty="0">
                <a:latin typeface="나눔스퀘어OTF Bold" pitchFamily="34" charset="-127"/>
                <a:ea typeface="나눔스퀘어OTF Bold" pitchFamily="34" charset="-127"/>
              </a:rPr>
              <a:t>[</a:t>
            </a:r>
            <a:r>
              <a:rPr lang="ko-KR" altLang="en-US" sz="1500" dirty="0">
                <a:latin typeface="나눔스퀘어OTF Bold" pitchFamily="34" charset="-127"/>
                <a:ea typeface="나눔스퀘어OTF Bold" pitchFamily="34" charset="-127"/>
              </a:rPr>
              <a:t>기업뉴스</a:t>
            </a:r>
            <a:r>
              <a:rPr lang="en-US" altLang="ko-KR" sz="1500" dirty="0"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lang="ko-KR" altLang="en-US" sz="1500" dirty="0">
                <a:latin typeface="나눔스퀘어OTF Bold" pitchFamily="34" charset="-127"/>
                <a:ea typeface="나눔스퀘어OTF Bold" pitchFamily="34" charset="-127"/>
              </a:rPr>
              <a:t>연구개발 등</a:t>
            </a:r>
            <a:r>
              <a:rPr lang="en-US" altLang="ko-KR" sz="1500" dirty="0">
                <a:latin typeface="나눔스퀘어OTF Bold" pitchFamily="34" charset="-127"/>
                <a:ea typeface="나눔스퀘어OTF Bold" pitchFamily="34" charset="-127"/>
              </a:rPr>
              <a:t>]</a:t>
            </a:r>
            <a:r>
              <a:rPr lang="ko-KR" altLang="en-US" sz="1500" dirty="0">
                <a:latin typeface="나눔스퀘어OTF Bold" pitchFamily="34" charset="-127"/>
                <a:ea typeface="나눔스퀘어OTF Bold" pitchFamily="34" charset="-127"/>
              </a:rPr>
              <a:t>를 간소화 함으로써 스크롤이 짧아져 보기 편함</a:t>
            </a:r>
            <a:r>
              <a:rPr lang="en-US" altLang="ko-KR" sz="1500" dirty="0">
                <a:latin typeface="나눔스퀘어OTF Bold" pitchFamily="34" charset="-127"/>
                <a:ea typeface="나눔스퀘어OTF Bold" pitchFamily="34" charset="-127"/>
              </a:rPr>
              <a:t>.</a:t>
            </a:r>
            <a:r>
              <a:rPr lang="ko-KR" altLang="en-US" sz="1500" dirty="0">
                <a:latin typeface="나눔스퀘어OTF Bold" pitchFamily="34" charset="-127"/>
                <a:ea typeface="나눔스퀘어OTF Bold" pitchFamily="34" charset="-127"/>
              </a:rPr>
              <a:t> </a:t>
            </a:r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1805"/>
          <a:stretch/>
        </p:blipFill>
        <p:spPr bwMode="auto">
          <a:xfrm>
            <a:off x="6084168" y="1344533"/>
            <a:ext cx="2016224" cy="2948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84"/>
          <a:stretch/>
        </p:blipFill>
        <p:spPr bwMode="auto">
          <a:xfrm>
            <a:off x="6084168" y="2969360"/>
            <a:ext cx="2016224" cy="1323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6118560" y="2465061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EA5B54"/>
                </a:solidFill>
                <a:latin typeface="나눔고딕 ExtraBold" pitchFamily="50" charset="-127"/>
                <a:ea typeface="나눔고딕 ExtraBold" pitchFamily="50" charset="-127"/>
              </a:rPr>
              <a:t>[</a:t>
            </a:r>
            <a:r>
              <a:rPr lang="ko-KR" altLang="en-US" sz="1200" dirty="0">
                <a:solidFill>
                  <a:srgbClr val="EA5B54"/>
                </a:solidFill>
                <a:latin typeface="나눔고딕 ExtraBold" pitchFamily="50" charset="-127"/>
                <a:ea typeface="나눔고딕 ExtraBold" pitchFamily="50" charset="-127"/>
              </a:rPr>
              <a:t>참고</a:t>
            </a:r>
            <a:r>
              <a:rPr lang="en-US" altLang="ko-KR" sz="1200" dirty="0">
                <a:solidFill>
                  <a:srgbClr val="EA5B54"/>
                </a:solidFill>
                <a:latin typeface="나눔고딕 ExtraBold" pitchFamily="50" charset="-127"/>
                <a:ea typeface="나눔고딕 ExtraBold" pitchFamily="50" charset="-127"/>
              </a:rPr>
              <a:t>]</a:t>
            </a:r>
          </a:p>
          <a:p>
            <a:r>
              <a:rPr lang="ko-KR" altLang="en-US" sz="1200" dirty="0">
                <a:solidFill>
                  <a:srgbClr val="212121"/>
                </a:solidFill>
                <a:latin typeface="나눔고딕 ExtraBold" pitchFamily="50" charset="-127"/>
                <a:ea typeface="나눔고딕 ExtraBold" pitchFamily="50" charset="-127"/>
              </a:rPr>
              <a:t>사이트 메인 화면을 </a:t>
            </a:r>
            <a:endParaRPr lang="en-US" altLang="ko-KR" sz="1200" dirty="0">
              <a:solidFill>
                <a:srgbClr val="212121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r>
              <a:rPr lang="ko-KR" altLang="en-US" sz="1200" dirty="0">
                <a:solidFill>
                  <a:srgbClr val="212121"/>
                </a:solidFill>
                <a:latin typeface="나눔고딕 ExtraBold" pitchFamily="50" charset="-127"/>
                <a:ea typeface="나눔고딕 ExtraBold" pitchFamily="50" charset="-127"/>
              </a:rPr>
              <a:t>다 가려버린 팝업 창</a:t>
            </a:r>
          </a:p>
        </p:txBody>
      </p:sp>
    </p:spTree>
    <p:extLst>
      <p:ext uri="{BB962C8B-B14F-4D97-AF65-F5344CB8AC3E}">
        <p14:creationId xmlns:p14="http://schemas.microsoft.com/office/powerpoint/2010/main" val="1410053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E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4661410"/>
            <a:ext cx="244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E1251B"/>
                </a:solidFill>
                <a:latin typeface="나눔스퀘어 네오 Heavy" pitchFamily="2" charset="-127"/>
                <a:ea typeface="나눔스퀘어 네오 Heavy" pitchFamily="2" charset="-127"/>
              </a:rPr>
              <a:t>단점</a:t>
            </a:r>
            <a:endParaRPr lang="ko-KR" altLang="en-US" b="1" dirty="0">
              <a:solidFill>
                <a:srgbClr val="E1251B"/>
              </a:solidFill>
              <a:latin typeface="나눔스퀘어 네오 Heavy" pitchFamily="2" charset="-127"/>
              <a:ea typeface="나눔스퀘어 네오 Heavy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3421" y="422451"/>
            <a:ext cx="7444923" cy="332380"/>
          </a:xfrm>
          <a:prstGeom prst="rect">
            <a:avLst/>
          </a:prstGeom>
          <a:solidFill>
            <a:srgbClr val="E12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5536" y="188640"/>
            <a:ext cx="7632848" cy="400110"/>
          </a:xfrm>
          <a:prstGeom prst="rect">
            <a:avLst/>
          </a:prstGeom>
          <a:solidFill>
            <a:srgbClr val="FFEEDD"/>
          </a:solidFill>
          <a:ln w="28575">
            <a:solidFill>
              <a:srgbClr val="E1251B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12121"/>
                </a:solidFill>
                <a:latin typeface="나눔스퀘어 네오 Heavy" pitchFamily="2" charset="-127"/>
                <a:ea typeface="나눔스퀘어 네오 Heavy" pitchFamily="2" charset="-127"/>
              </a:rPr>
              <a:t>01 </a:t>
            </a:r>
            <a:r>
              <a:rPr lang="ko-KR" altLang="en-US" sz="2000" dirty="0">
                <a:solidFill>
                  <a:srgbClr val="212121"/>
                </a:solidFill>
                <a:latin typeface="나눔스퀘어 네오 Heavy" pitchFamily="2" charset="-127"/>
                <a:ea typeface="나눔스퀘어 네오 Heavy" pitchFamily="2" charset="-127"/>
              </a:rPr>
              <a:t>시장 환경 조사 및 분석하기 </a:t>
            </a:r>
            <a:r>
              <a:rPr lang="en-US" altLang="ko-KR" sz="2000" dirty="0">
                <a:solidFill>
                  <a:srgbClr val="212121"/>
                </a:solidFill>
                <a:latin typeface="나눔스퀘어 네오 Heavy" pitchFamily="2" charset="-127"/>
                <a:ea typeface="나눔스퀘어 네오 Heavy" pitchFamily="2" charset="-127"/>
              </a:rPr>
              <a:t>: </a:t>
            </a:r>
            <a:r>
              <a:rPr lang="ko-KR" altLang="en-US" sz="1600" dirty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경쟁사 홈페이지의 디자인 장</a:t>
            </a:r>
            <a:r>
              <a:rPr lang="en-US" altLang="ko-KR" sz="1600" dirty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,</a:t>
            </a:r>
            <a:r>
              <a:rPr lang="ko-KR" altLang="en-US" sz="1600" dirty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단점 도출</a:t>
            </a:r>
            <a:endParaRPr lang="en-US" altLang="ko-KR" sz="2000" dirty="0">
              <a:solidFill>
                <a:srgbClr val="21212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744959"/>
            <a:ext cx="4698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>
                <a:solidFill>
                  <a:schemeClr val="accent3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일양약품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https://www.ilyang.co.kr/m_ilyang/index.asp</a:t>
            </a:r>
            <a:endParaRPr lang="ko-KR" altLang="en-US" sz="1400" dirty="0">
              <a:solidFill>
                <a:schemeClr val="accent3">
                  <a:lumMod val="50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580112" y="5229200"/>
            <a:ext cx="2304256" cy="220010"/>
          </a:xfrm>
          <a:prstGeom prst="rect">
            <a:avLst/>
          </a:prstGeom>
          <a:solidFill>
            <a:schemeClr val="accent3">
              <a:lumMod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67544" y="5184630"/>
            <a:ext cx="8280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z="1500" dirty="0">
                <a:latin typeface="나눔스퀘어 네오 OTF Heavy" pitchFamily="50" charset="-127"/>
                <a:ea typeface="나눔스퀘어 네오 OTF Heavy" pitchFamily="50" charset="-127"/>
              </a:rPr>
              <a:t>정체성</a:t>
            </a:r>
            <a:r>
              <a:rPr lang="ko-KR" altLang="en-US" sz="1500" dirty="0"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lang="en-US" altLang="ko-KR" sz="1500" dirty="0"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lang="ko-KR" altLang="en-US" sz="1500" dirty="0">
                <a:latin typeface="나눔스퀘어OTF Bold" pitchFamily="34" charset="-127"/>
                <a:ea typeface="나눔스퀘어OTF Bold" pitchFamily="34" charset="-127"/>
              </a:rPr>
              <a:t>브랜드 컬러와 사이트의 전체적인 컬러가 따로 놀아  브랜드 정체성 확인이 어려움</a:t>
            </a:r>
            <a:r>
              <a:rPr lang="en-US" altLang="ko-KR" sz="1500" dirty="0">
                <a:latin typeface="나눔스퀘어OTF Bold" pitchFamily="34" charset="-127"/>
                <a:ea typeface="나눔스퀘어OTF Bold" pitchFamily="34" charset="-127"/>
              </a:rPr>
              <a:t>.</a:t>
            </a:r>
            <a:endParaRPr lang="ko-KR" altLang="en-US" sz="1500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5623211"/>
            <a:ext cx="8568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z="1500" dirty="0">
                <a:latin typeface="나눔스퀘어 네오 Heavy" pitchFamily="2" charset="-127"/>
                <a:ea typeface="나눔스퀘어 네오 Heavy" pitchFamily="2" charset="-127"/>
              </a:rPr>
              <a:t>정체성</a:t>
            </a:r>
            <a:r>
              <a:rPr lang="en-US" altLang="ko-KR" sz="1500" dirty="0">
                <a:latin typeface="나눔스퀘어 네오 Heavy" pitchFamily="2" charset="-127"/>
                <a:ea typeface="나눔스퀘어 네오 Heavy" pitchFamily="2" charset="-127"/>
              </a:rPr>
              <a:t> </a:t>
            </a:r>
            <a:r>
              <a:rPr lang="en-US" altLang="ko-KR" sz="1500" dirty="0"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lang="ko-KR" altLang="en-US" sz="1500" dirty="0">
                <a:latin typeface="나눔스퀘어OTF Bold" pitchFamily="34" charset="-127"/>
                <a:ea typeface="나눔스퀘어OTF Bold" pitchFamily="34" charset="-127"/>
              </a:rPr>
              <a:t>사이트의 메인 이미지가 회사의 건물이라 외관으로는 제약회사라는 느낌이 전혀 들지 않음</a:t>
            </a:r>
            <a:r>
              <a:rPr lang="en-US" altLang="ko-KR" sz="1500" dirty="0">
                <a:latin typeface="나눔스퀘어OTF Bold" pitchFamily="34" charset="-127"/>
                <a:ea typeface="나눔스퀘어OTF Bold" pitchFamily="34" charset="-127"/>
              </a:rPr>
              <a:t>.</a:t>
            </a:r>
            <a:endParaRPr lang="ko-KR" altLang="en-US" sz="1500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40767"/>
            <a:ext cx="1757722" cy="2877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985" y="1340767"/>
            <a:ext cx="1771207" cy="2877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3275856" y="6150353"/>
            <a:ext cx="3744416" cy="220010"/>
          </a:xfrm>
          <a:prstGeom prst="rect">
            <a:avLst/>
          </a:prstGeom>
          <a:solidFill>
            <a:schemeClr val="accent3">
              <a:lumMod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67544" y="6098776"/>
            <a:ext cx="83649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z="1500" dirty="0">
                <a:latin typeface="나눔스퀘어 네오 Heavy" pitchFamily="2" charset="-127"/>
                <a:ea typeface="나눔스퀘어 네오 Heavy" pitchFamily="2" charset="-127"/>
              </a:rPr>
              <a:t>제품홍보방식</a:t>
            </a:r>
            <a:r>
              <a:rPr lang="ko-KR" altLang="en-US" sz="1500" dirty="0"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lang="en-US" altLang="ko-KR" sz="1500" dirty="0"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lang="ko-KR" altLang="en-US" sz="1500" dirty="0">
                <a:latin typeface="나눔스퀘어OTF Bold" pitchFamily="34" charset="-127"/>
                <a:ea typeface="나눔스퀘어OTF Bold" pitchFamily="34" charset="-127"/>
              </a:rPr>
              <a:t>사이트 방문 시 제품 홍보 </a:t>
            </a:r>
            <a:r>
              <a:rPr lang="ko-KR" altLang="en-US" sz="1500" dirty="0" err="1">
                <a:latin typeface="나눔스퀘어OTF Bold" pitchFamily="34" charset="-127"/>
                <a:ea typeface="나눔스퀘어OTF Bold" pitchFamily="34" charset="-127"/>
              </a:rPr>
              <a:t>팝업창이</a:t>
            </a:r>
            <a:r>
              <a:rPr lang="ko-KR" altLang="en-US" sz="1500" dirty="0"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lang="ko-KR" altLang="en-US" sz="1500" dirty="0" err="1">
                <a:latin typeface="나눔스퀘어OTF Bold" pitchFamily="34" charset="-127"/>
                <a:ea typeface="나눔스퀘어OTF Bold" pitchFamily="34" charset="-127"/>
              </a:rPr>
              <a:t>모바일</a:t>
            </a:r>
            <a:r>
              <a:rPr lang="ko-KR" altLang="en-US" sz="1500" dirty="0">
                <a:latin typeface="나눔스퀘어OTF Bold" pitchFamily="34" charset="-127"/>
                <a:ea typeface="나눔스퀘어OTF Bold" pitchFamily="34" charset="-127"/>
              </a:rPr>
              <a:t> 전체화면을 가려버림</a:t>
            </a:r>
            <a:r>
              <a:rPr lang="en-US" altLang="ko-KR" sz="1500" dirty="0">
                <a:latin typeface="나눔스퀘어OTF Bold" pitchFamily="34" charset="-127"/>
                <a:ea typeface="나눔스퀘어OTF Bold" pitchFamily="34" charset="-127"/>
              </a:rPr>
              <a:t>,</a:t>
            </a:r>
            <a:r>
              <a:rPr lang="ko-KR" altLang="en-US" sz="1500" dirty="0">
                <a:latin typeface="나눔스퀘어OTF Bold" pitchFamily="34" charset="-127"/>
                <a:ea typeface="나눔스퀘어OTF Bold" pitchFamily="34" charset="-127"/>
              </a:rPr>
              <a:t> 사이트 이용에 불편함이 있음</a:t>
            </a:r>
            <a:r>
              <a:rPr lang="en-US" altLang="ko-KR" sz="1500" dirty="0">
                <a:latin typeface="나눔스퀘어OTF Bold" pitchFamily="34" charset="-127"/>
                <a:ea typeface="나눔스퀘어OTF Bold" pitchFamily="34" charset="-127"/>
              </a:rPr>
              <a:t>.</a:t>
            </a:r>
            <a:endParaRPr lang="ko-KR" altLang="en-US" sz="1500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1805"/>
          <a:stretch/>
        </p:blipFill>
        <p:spPr bwMode="auto">
          <a:xfrm>
            <a:off x="6084168" y="1344533"/>
            <a:ext cx="2016224" cy="2948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84"/>
          <a:stretch/>
        </p:blipFill>
        <p:spPr bwMode="auto">
          <a:xfrm>
            <a:off x="6084168" y="2969360"/>
            <a:ext cx="2016224" cy="1323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18560" y="2465061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EA5B54"/>
                </a:solidFill>
                <a:latin typeface="나눔고딕 ExtraBold" pitchFamily="50" charset="-127"/>
                <a:ea typeface="나눔고딕 ExtraBold" pitchFamily="50" charset="-127"/>
              </a:rPr>
              <a:t>[</a:t>
            </a:r>
            <a:r>
              <a:rPr lang="ko-KR" altLang="en-US" sz="1200" dirty="0">
                <a:solidFill>
                  <a:srgbClr val="EA5B54"/>
                </a:solidFill>
                <a:latin typeface="나눔고딕 ExtraBold" pitchFamily="50" charset="-127"/>
                <a:ea typeface="나눔고딕 ExtraBold" pitchFamily="50" charset="-127"/>
              </a:rPr>
              <a:t>참고</a:t>
            </a:r>
            <a:r>
              <a:rPr lang="en-US" altLang="ko-KR" sz="1200" dirty="0">
                <a:solidFill>
                  <a:srgbClr val="EA5B54"/>
                </a:solidFill>
                <a:latin typeface="나눔고딕 ExtraBold" pitchFamily="50" charset="-127"/>
                <a:ea typeface="나눔고딕 ExtraBold" pitchFamily="50" charset="-127"/>
              </a:rPr>
              <a:t>]</a:t>
            </a:r>
          </a:p>
          <a:p>
            <a:r>
              <a:rPr lang="ko-KR" altLang="en-US" sz="1200" dirty="0">
                <a:solidFill>
                  <a:srgbClr val="212121"/>
                </a:solidFill>
                <a:latin typeface="나눔고딕 ExtraBold" pitchFamily="50" charset="-127"/>
                <a:ea typeface="나눔고딕 ExtraBold" pitchFamily="50" charset="-127"/>
              </a:rPr>
              <a:t>사이트 메인 화면을 </a:t>
            </a:r>
            <a:endParaRPr lang="en-US" altLang="ko-KR" sz="1200" dirty="0">
              <a:solidFill>
                <a:srgbClr val="212121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r>
              <a:rPr lang="ko-KR" altLang="en-US" sz="1200" dirty="0">
                <a:solidFill>
                  <a:srgbClr val="212121"/>
                </a:solidFill>
                <a:latin typeface="나눔고딕 ExtraBold" pitchFamily="50" charset="-127"/>
                <a:ea typeface="나눔고딕 ExtraBold" pitchFamily="50" charset="-127"/>
              </a:rPr>
              <a:t>다 가려버린 팝업 창</a:t>
            </a:r>
          </a:p>
        </p:txBody>
      </p:sp>
    </p:spTree>
    <p:extLst>
      <p:ext uri="{BB962C8B-B14F-4D97-AF65-F5344CB8AC3E}">
        <p14:creationId xmlns:p14="http://schemas.microsoft.com/office/powerpoint/2010/main" val="2904849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</TotalTime>
  <Words>994</Words>
  <Application>Microsoft Office PowerPoint</Application>
  <PresentationFormat>화면 슬라이드 쇼(4:3)</PresentationFormat>
  <Paragraphs>189</Paragraphs>
  <Slides>15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6" baseType="lpstr">
      <vt:lpstr>나눔스퀘어 네오 Heavy</vt:lpstr>
      <vt:lpstr>나눔고딕OTF</vt:lpstr>
      <vt:lpstr>나눔스퀘어 네오 OTF Heavy</vt:lpstr>
      <vt:lpstr>맑은 고딕</vt:lpstr>
      <vt:lpstr>나눔고딕OTF ExtraBold</vt:lpstr>
      <vt:lpstr>Arial</vt:lpstr>
      <vt:lpstr>Wingdings</vt:lpstr>
      <vt:lpstr>나눔고딕 ExtraBold</vt:lpstr>
      <vt:lpstr>나눔스퀘어</vt:lpstr>
      <vt:lpstr>나눔스퀘어OTF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13</dc:creator>
  <cp:lastModifiedBy>이경림</cp:lastModifiedBy>
  <cp:revision>65</cp:revision>
  <dcterms:created xsi:type="dcterms:W3CDTF">2023-02-07T00:40:04Z</dcterms:created>
  <dcterms:modified xsi:type="dcterms:W3CDTF">2023-02-07T10:57:16Z</dcterms:modified>
</cp:coreProperties>
</file>